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7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1" r:id="rId10"/>
    <p:sldId id="265" r:id="rId11"/>
    <p:sldId id="266" r:id="rId12"/>
    <p:sldId id="273" r:id="rId13"/>
    <p:sldId id="267" r:id="rId14"/>
    <p:sldId id="274" r:id="rId15"/>
    <p:sldId id="270" r:id="rId16"/>
    <p:sldId id="280" r:id="rId17"/>
    <p:sldId id="268" r:id="rId18"/>
    <p:sldId id="269" r:id="rId19"/>
    <p:sldId id="271" r:id="rId20"/>
    <p:sldId id="272" r:id="rId21"/>
    <p:sldId id="275" r:id="rId22"/>
    <p:sldId id="276" r:id="rId23"/>
    <p:sldId id="277" r:id="rId24"/>
    <p:sldId id="278" r:id="rId25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204">
          <p15:clr>
            <a:srgbClr val="A4A3A4"/>
          </p15:clr>
        </p15:guide>
        <p15:guide id="2" orient="horz" pos="2890">
          <p15:clr>
            <a:srgbClr val="A4A3A4"/>
          </p15:clr>
        </p15:guide>
        <p15:guide id="3" pos="5602">
          <p15:clr>
            <a:srgbClr val="A4A3A4"/>
          </p15:clr>
        </p15:guide>
        <p15:guide id="4" pos="295">
          <p15:clr>
            <a:srgbClr val="A4A3A4"/>
          </p15:clr>
        </p15:guide>
        <p15:guide id="5" orient="horz" pos="1439">
          <p15:clr>
            <a:srgbClr val="A4A3A4"/>
          </p15:clr>
        </p15:guide>
        <p15:guide id="6" pos="2880">
          <p15:clr>
            <a:srgbClr val="A4A3A4"/>
          </p15:clr>
        </p15:guide>
        <p15:guide id="7" pos="793">
          <p15:clr>
            <a:srgbClr val="A4A3A4"/>
          </p15:clr>
        </p15:guide>
        <p15:guide id="8" orient="horz" pos="2845">
          <p15:clr>
            <a:srgbClr val="A4A3A4"/>
          </p15:clr>
        </p15:guide>
        <p15:guide id="9" pos="4967">
          <p15:clr>
            <a:srgbClr val="A4A3A4"/>
          </p15:clr>
        </p15:guide>
        <p15:guide id="10" orient="horz" pos="23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tCyOHrdF6WugmEWjxI7OXIZvpc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Зухра Биджиева" initials="" lastIdx="1" clrIdx="0"/>
  <p:cmAuthor id="1" name="Елхина Алина Евгеньевна" initials="ЕАЕ" lastIdx="1" clrIdx="1">
    <p:extLst/>
  </p:cmAuthor>
  <p:cmAuthor id="2" name="Сафин Ильгиз Наилович" initials="СИН" lastIdx="4" clrIdx="2">
    <p:extLst/>
  </p:cmAuthor>
  <p:cmAuthor id="3" name="Мадина" initials="К" lastIdx="3" clrIdx="3">
    <p:extLst/>
  </p:cmAuthor>
  <p:cmAuthor id="4" name="Героева Елизавета Вячеславовна" initials="ГЕВ" lastIdx="9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4825"/>
    <a:srgbClr val="623B2A"/>
    <a:srgbClr val="561C0E"/>
    <a:srgbClr val="CD9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74AAF7F-F591-4B2E-9732-72E02AC4E7A5}">
  <a:tblStyle styleId="{A74AAF7F-F591-4B2E-9732-72E02AC4E7A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8E7"/>
          </a:solidFill>
        </a:fill>
      </a:tcStyle>
    </a:wholeTbl>
    <a:band1H>
      <a:tcTxStyle b="off" i="off"/>
      <a:tcStyle>
        <a:tcBdr/>
        <a:fill>
          <a:solidFill>
            <a:srgbClr val="FFCFCC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CFCC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4" autoAdjust="0"/>
    <p:restoredTop sz="94660"/>
  </p:normalViewPr>
  <p:slideViewPr>
    <p:cSldViewPr snapToGrid="0">
      <p:cViewPr>
        <p:scale>
          <a:sx n="117" d="100"/>
          <a:sy n="117" d="100"/>
        </p:scale>
        <p:origin x="-756" y="-84"/>
      </p:cViewPr>
      <p:guideLst>
        <p:guide orient="horz" pos="2890"/>
        <p:guide orient="horz" pos="1439"/>
        <p:guide orient="horz" pos="2845"/>
        <p:guide orient="horz" pos="2391"/>
        <p:guide pos="204"/>
        <p:guide pos="5602"/>
        <p:guide pos="295"/>
        <p:guide pos="2880"/>
        <p:guide pos="793"/>
        <p:guide pos="49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6499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123" name="Google Shape;123;p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9cae1b9bf_0_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8" name="Google Shape;458;g109cae1b9b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8" name="Google Shape;6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6" name="Google Shape;6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085bbaee28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g1085bbaee28_10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5" name="Google Shape;555;g1085bbaee28_10_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6483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4" name="Google Shape;5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135" name="Google Shape;135;p2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18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0" name="Google Shape;710;p18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711" name="Google Shape;711;p18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9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2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783" name="Google Shape;783;p2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sp>
        <p:nvSpPr>
          <p:cNvPr id="784" name="Google Shape;784;p2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87" name="Google Shape;187;p3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88" name="Google Shape;188;p3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None/>
            </a:pPr>
            <a:r>
              <a:rPr lang="ru-RU" sz="1200" b="0" cap="none">
                <a:solidFill>
                  <a:schemeClr val="dk2"/>
                </a:solidFill>
              </a:rPr>
              <a:t>Комната матери и ребенка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4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237" name="Google Shape;237;p4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5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279" name="Google Shape;279;p5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16" name="Google Shape;316;p6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317" name="Google Shape;317;p6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1" name="Google Shape;351;p7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352" name="Google Shape;352;p7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097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7" name="Google Shape;4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Титульный, заключительный слайд">
  <p:cSld name="7 Титульный, заключите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Подзаголовок, текст, графика">
  <p:cSld name="1 Подзаголовок, текст, графика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784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648001" y="1352480"/>
            <a:ext cx="784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Шмуцтитульный слайд">
  <p:cSld name="5 Шмуцтитульный слайд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648000" y="30402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екст, графика">
  <p:cSld name="2 Текст, графика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4644000" y="1458001"/>
            <a:ext cx="38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2"/>
          </p:nvPr>
        </p:nvSpPr>
        <p:spPr>
          <a:xfrm>
            <a:off x="648000" y="1458000"/>
            <a:ext cx="3852000" cy="27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Подзаголовок, текст, графика">
  <p:cSld name="2 Подзаголовок, текст, графика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648002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3"/>
          </p:nvPr>
        </p:nvSpPr>
        <p:spPr>
          <a:xfrm>
            <a:off x="4644001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4"/>
          </p:nvPr>
        </p:nvSpPr>
        <p:spPr>
          <a:xfrm>
            <a:off x="4644003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, текст">
  <p:cSld name="Изображение, текст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648000" y="1352480"/>
            <a:ext cx="4572000" cy="286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2"/>
          </p:nvPr>
        </p:nvSpPr>
        <p:spPr>
          <a:xfrm>
            <a:off x="5868000" y="1689553"/>
            <a:ext cx="262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body" idx="3"/>
          </p:nvPr>
        </p:nvSpPr>
        <p:spPr>
          <a:xfrm>
            <a:off x="5868000" y="1352481"/>
            <a:ext cx="262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, графика, малые пикт.">
  <p:cSld name="Текст, графика, малые пикт.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65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дзаголовок, текст, графика, малые пикт.">
  <p:cSld name="Подзаголовок, текст, графика, малые пикт.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65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2"/>
          </p:nvPr>
        </p:nvSpPr>
        <p:spPr>
          <a:xfrm>
            <a:off x="648000" y="1352481"/>
            <a:ext cx="6552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3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34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екст, графика">
  <p:cSld name="1 Текст, графика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>
            <a:spLocks noGrp="1"/>
          </p:cNvSpPr>
          <p:nvPr>
            <p:ph type="title"/>
          </p:nvPr>
        </p:nvSpPr>
        <p:spPr>
          <a:xfrm>
            <a:off x="648000" y="267494"/>
            <a:ext cx="414002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/>
          <p:nvPr/>
        </p:nvSpPr>
        <p:spPr>
          <a:xfrm>
            <a:off x="1662864" y="24207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jpeg"/><Relationship Id="rId7" Type="http://schemas.openxmlformats.org/officeDocument/2006/relationships/image" Target="../media/image5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6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jpe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jp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png"/><Relationship Id="rId11" Type="http://schemas.openxmlformats.org/officeDocument/2006/relationships/image" Target="../media/image5.png"/><Relationship Id="rId5" Type="http://schemas.openxmlformats.org/officeDocument/2006/relationships/image" Target="../media/image108.png"/><Relationship Id="rId10" Type="http://schemas.openxmlformats.org/officeDocument/2006/relationships/image" Target="../media/image113.emf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.pn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21" Type="http://schemas.openxmlformats.org/officeDocument/2006/relationships/image" Target="../media/image59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-6350"/>
            <a:ext cx="4938390" cy="315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6350"/>
            <a:ext cx="4648200" cy="315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3864293" y="4083918"/>
            <a:ext cx="1312161" cy="6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965F"/>
              </a:buClr>
              <a:buSzPts val="3600"/>
              <a:buFont typeface="Arial"/>
              <a:buNone/>
            </a:pPr>
            <a:r>
              <a:rPr lang="ru-RU" sz="3600" b="1" i="0" u="none" strike="noStrike" cap="none" dirty="0" smtClean="0">
                <a:solidFill>
                  <a:srgbClr val="CD965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539551" y="3507854"/>
            <a:ext cx="54219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ЦЕНТРЫ ГОСУСЛУГ</a:t>
            </a:r>
            <a:b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МОСКВЫ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7360" y="3606332"/>
            <a:ext cx="2066615" cy="10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V="1">
            <a:off x="5747016" y="933893"/>
            <a:ext cx="3145463" cy="352686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31571" y="1473866"/>
            <a:ext cx="5283517" cy="1561179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E74825"/>
                </a:solidFill>
              </a:rPr>
              <a:t>С </a:t>
            </a:r>
            <a:r>
              <a:rPr lang="ru-RU" sz="1100" b="1" dirty="0">
                <a:solidFill>
                  <a:srgbClr val="E74825"/>
                </a:solidFill>
              </a:rPr>
              <a:t>13 октября 2022 г.</a:t>
            </a:r>
            <a:r>
              <a:rPr lang="ru-RU" sz="1100" dirty="0">
                <a:solidFill>
                  <a:srgbClr val="623B2A"/>
                </a:solidFill>
              </a:rPr>
              <a:t> во флагманских офисах </a:t>
            </a:r>
            <a:r>
              <a:rPr lang="ru-RU" sz="1100" dirty="0" smtClean="0">
                <a:solidFill>
                  <a:srgbClr val="623B2A"/>
                </a:solidFill>
              </a:rPr>
              <a:t>принимают заявления </a:t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на </a:t>
            </a:r>
            <a:r>
              <a:rPr lang="ru-RU" sz="1100" dirty="0">
                <a:solidFill>
                  <a:srgbClr val="623B2A"/>
                </a:solidFill>
              </a:rPr>
              <a:t>выплату единовременной материальной помощи в рамках адресной социальной помощи </a:t>
            </a:r>
            <a:r>
              <a:rPr lang="ru-RU" sz="1100" b="1" dirty="0">
                <a:solidFill>
                  <a:srgbClr val="623B2A"/>
                </a:solidFill>
              </a:rPr>
              <a:t>семьям мобилизованных </a:t>
            </a:r>
            <a:r>
              <a:rPr lang="ru-RU" sz="1100" b="1" dirty="0" smtClean="0">
                <a:solidFill>
                  <a:srgbClr val="623B2A"/>
                </a:solidFill>
              </a:rPr>
              <a:t>граждан</a:t>
            </a: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rgbClr val="623B2A"/>
              </a:solidFill>
            </a:endParaRP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E74825"/>
                </a:solidFill>
              </a:rPr>
              <a:t>С 1 ноября 2022 </a:t>
            </a:r>
            <a:r>
              <a:rPr lang="ru-RU" sz="1100" b="1" dirty="0" smtClean="0">
                <a:solidFill>
                  <a:srgbClr val="E74825"/>
                </a:solidFill>
              </a:rPr>
              <a:t>г. </a:t>
            </a:r>
            <a:r>
              <a:rPr lang="ru-RU" sz="1100" b="1" dirty="0">
                <a:solidFill>
                  <a:srgbClr val="623B2A"/>
                </a:solidFill>
              </a:rPr>
              <a:t>упрощен порядок назначения ежемесячных пособий на детей малообеспеченных семей и единовременного пособия молодым родителям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dirty="0" smtClean="0">
                <a:solidFill>
                  <a:srgbClr val="623B2A"/>
                </a:solidFill>
              </a:rPr>
              <a:t>для </a:t>
            </a:r>
            <a:r>
              <a:rPr lang="ru-RU" sz="1100" dirty="0">
                <a:solidFill>
                  <a:srgbClr val="623B2A"/>
                </a:solidFill>
              </a:rPr>
              <a:t>граждан, призванных военными комиссариатами на военную службу</a:t>
            </a:r>
            <a:r>
              <a:rPr lang="ru-RU" sz="1100" b="1" dirty="0">
                <a:solidFill>
                  <a:srgbClr val="623B2A"/>
                </a:solidFill>
              </a:rPr>
              <a:t> в рамках частичной </a:t>
            </a:r>
            <a:r>
              <a:rPr lang="ru-RU" sz="1100" b="1" dirty="0" smtClean="0">
                <a:solidFill>
                  <a:srgbClr val="623B2A"/>
                </a:solidFill>
              </a:rPr>
              <a:t>мобилизации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751039" y="925039"/>
            <a:ext cx="3112561" cy="3535723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 центрах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застрахованные лица, имеющие полис ОМС, выданный в другом субъекте РФ, желающие прикрепиться к московской страховой медицинской организации, могут </a:t>
            </a:r>
            <a:r>
              <a:rPr lang="ru-RU" sz="1100" b="1" dirty="0">
                <a:solidFill>
                  <a:srgbClr val="623B2A"/>
                </a:solidFill>
              </a:rPr>
              <a:t>подать заявление о замене территории страхования</a:t>
            </a:r>
            <a:r>
              <a:rPr lang="ru-RU" sz="1100" b="1" dirty="0" smtClean="0">
                <a:solidFill>
                  <a:srgbClr val="623B2A"/>
                </a:solidFill>
              </a:rPr>
              <a:t>.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3B2A"/>
                </a:solidFill>
              </a:rPr>
              <a:t>Во флагманских </a:t>
            </a:r>
            <a:r>
              <a:rPr lang="ru-RU" sz="1100" dirty="0">
                <a:solidFill>
                  <a:srgbClr val="623B2A"/>
                </a:solidFill>
              </a:rPr>
              <a:t>офисах и Дворце госуслуг </a:t>
            </a:r>
            <a:r>
              <a:rPr lang="ru-RU" sz="1100" dirty="0" smtClean="0">
                <a:solidFill>
                  <a:srgbClr val="623B2A"/>
                </a:solidFill>
              </a:rPr>
              <a:t>появилась </a:t>
            </a:r>
            <a:r>
              <a:rPr lang="ru-RU" sz="1100" dirty="0">
                <a:solidFill>
                  <a:srgbClr val="623B2A"/>
                </a:solidFill>
              </a:rPr>
              <a:t>возможность создания заверенных </a:t>
            </a:r>
            <a:r>
              <a:rPr lang="ru-RU" sz="1100" b="1" dirty="0">
                <a:solidFill>
                  <a:srgbClr val="623B2A"/>
                </a:solidFill>
              </a:rPr>
              <a:t>усиленной квалифицированной подписью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b="1" dirty="0">
                <a:solidFill>
                  <a:srgbClr val="623B2A"/>
                </a:solidFill>
              </a:rPr>
              <a:t>электронных дубликатов</a:t>
            </a:r>
            <a:r>
              <a:rPr lang="ru-RU" sz="1100" dirty="0">
                <a:solidFill>
                  <a:srgbClr val="623B2A"/>
                </a:solidFill>
              </a:rPr>
              <a:t> бумажных </a:t>
            </a:r>
            <a:r>
              <a:rPr lang="ru-RU" sz="1100" b="1" dirty="0" smtClean="0">
                <a:solidFill>
                  <a:srgbClr val="623B2A"/>
                </a:solidFill>
              </a:rPr>
              <a:t>документов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3B2A"/>
                </a:solidFill>
              </a:rPr>
              <a:t>Во флагманах и Дворце госуслуг можно подтвердить </a:t>
            </a:r>
            <a:r>
              <a:rPr lang="ru-RU" sz="1100" dirty="0">
                <a:solidFill>
                  <a:srgbClr val="623B2A"/>
                </a:solidFill>
              </a:rPr>
              <a:t>личность </a:t>
            </a:r>
            <a:r>
              <a:rPr lang="ru-RU" sz="1100" dirty="0" smtClean="0">
                <a:solidFill>
                  <a:srgbClr val="623B2A"/>
                </a:solidFill>
              </a:rPr>
              <a:t>для оформления </a:t>
            </a:r>
            <a:r>
              <a:rPr lang="ru-RU" sz="1100" b="1" dirty="0" smtClean="0">
                <a:solidFill>
                  <a:srgbClr val="623B2A"/>
                </a:solidFill>
              </a:rPr>
              <a:t>персонифицированной электронной карты болельщика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468" name="Google Shape;468;g109cae1b9bf_0_15"/>
          <p:cNvSpPr/>
          <p:nvPr/>
        </p:nvSpPr>
        <p:spPr>
          <a:xfrm>
            <a:off x="611528" y="4763885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109cae1b9bf_0_15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628247" y="4911982"/>
            <a:ext cx="626423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oogle Shape;415;p8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417;p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31574" y="925039"/>
            <a:ext cx="5283517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621;p15"/>
          <p:cNvSpPr txBox="1"/>
          <p:nvPr/>
        </p:nvSpPr>
        <p:spPr>
          <a:xfrm>
            <a:off x="467528" y="1094043"/>
            <a:ext cx="4267032" cy="21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ПОМОЩЬ СЕМЬЯМ МОБИЛИЗОВАННЫХ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3528" y="3035045"/>
            <a:ext cx="5291564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marR="3455" lvl="0">
              <a:buSzPts val="1400"/>
            </a:pPr>
            <a:r>
              <a:rPr lang="ru-RU" sz="1200" b="1" dirty="0"/>
              <a:t>УСЛУГИ ДЕПАРТАМЕНТА ОБРАЗОВАНИЯ И НАУКИ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ГОРОДА </a:t>
            </a:r>
            <a:r>
              <a:rPr lang="ru-RU" sz="1200" b="1" dirty="0"/>
              <a:t>МОСКВЫ </a:t>
            </a:r>
          </a:p>
        </p:txBody>
      </p:sp>
      <p:sp>
        <p:nvSpPr>
          <p:cNvPr id="20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НОВЫЕ УСЛУГИ ЦЕНТРОВ «МОИ ДОКУМЕНТЫ»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63497" y="4318907"/>
            <a:ext cx="8428981" cy="48509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E74825"/>
              </a:buClr>
            </a:pPr>
            <a:r>
              <a:rPr lang="ru-RU" sz="1100" dirty="0" smtClean="0">
                <a:solidFill>
                  <a:srgbClr val="623B2A"/>
                </a:solidFill>
              </a:rPr>
              <a:t>Сотрудники центра государственных услуг района Черемушки принимали участие в помощи семьям мобилизованных,                      а именно работали во Флагманском офисе ЮЗАО.</a:t>
            </a:r>
            <a:endParaRPr lang="ru-RU" sz="1100" dirty="0">
              <a:solidFill>
                <a:srgbClr val="623B2A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113172" y="970770"/>
            <a:ext cx="365883" cy="452509"/>
            <a:chOff x="4203701" y="1547813"/>
            <a:chExt cx="509588" cy="630238"/>
          </a:xfrm>
        </p:grpSpPr>
        <p:sp>
          <p:nvSpPr>
            <p:cNvPr id="16" name="Freeform 575"/>
            <p:cNvSpPr>
              <a:spLocks/>
            </p:cNvSpPr>
            <p:nvPr/>
          </p:nvSpPr>
          <p:spPr bwMode="auto">
            <a:xfrm>
              <a:off x="4276726" y="1874838"/>
              <a:ext cx="22225" cy="20638"/>
            </a:xfrm>
            <a:custGeom>
              <a:avLst/>
              <a:gdLst>
                <a:gd name="T0" fmla="*/ 9 w 19"/>
                <a:gd name="T1" fmla="*/ 0 h 17"/>
                <a:gd name="T2" fmla="*/ 4 w 19"/>
                <a:gd name="T3" fmla="*/ 2 h 17"/>
                <a:gd name="T4" fmla="*/ 2 w 19"/>
                <a:gd name="T5" fmla="*/ 12 h 17"/>
                <a:gd name="T6" fmla="*/ 9 w 19"/>
                <a:gd name="T7" fmla="*/ 17 h 17"/>
                <a:gd name="T8" fmla="*/ 18 w 19"/>
                <a:gd name="T9" fmla="*/ 10 h 17"/>
                <a:gd name="T10" fmla="*/ 9 w 1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9" y="0"/>
                  </a:moveTo>
                  <a:cubicBezTo>
                    <a:pt x="8" y="0"/>
                    <a:pt x="6" y="0"/>
                    <a:pt x="4" y="2"/>
                  </a:cubicBezTo>
                  <a:cubicBezTo>
                    <a:pt x="1" y="4"/>
                    <a:pt x="0" y="8"/>
                    <a:pt x="2" y="12"/>
                  </a:cubicBezTo>
                  <a:cubicBezTo>
                    <a:pt x="3" y="15"/>
                    <a:pt x="6" y="17"/>
                    <a:pt x="9" y="17"/>
                  </a:cubicBezTo>
                  <a:cubicBezTo>
                    <a:pt x="14" y="17"/>
                    <a:pt x="17" y="14"/>
                    <a:pt x="18" y="10"/>
                  </a:cubicBezTo>
                  <a:cubicBezTo>
                    <a:pt x="19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576"/>
            <p:cNvSpPr>
              <a:spLocks/>
            </p:cNvSpPr>
            <p:nvPr/>
          </p:nvSpPr>
          <p:spPr bwMode="auto">
            <a:xfrm>
              <a:off x="4362451" y="1874838"/>
              <a:ext cx="25400" cy="20638"/>
            </a:xfrm>
            <a:custGeom>
              <a:avLst/>
              <a:gdLst>
                <a:gd name="T0" fmla="*/ 12 w 21"/>
                <a:gd name="T1" fmla="*/ 0 h 17"/>
                <a:gd name="T2" fmla="*/ 6 w 21"/>
                <a:gd name="T3" fmla="*/ 2 h 17"/>
                <a:gd name="T4" fmla="*/ 12 w 21"/>
                <a:gd name="T5" fmla="*/ 17 h 17"/>
                <a:gd name="T6" fmla="*/ 20 w 21"/>
                <a:gd name="T7" fmla="*/ 10 h 17"/>
                <a:gd name="T8" fmla="*/ 12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0" y="7"/>
                    <a:pt x="4" y="17"/>
                    <a:pt x="12" y="17"/>
                  </a:cubicBezTo>
                  <a:cubicBezTo>
                    <a:pt x="16" y="17"/>
                    <a:pt x="20" y="14"/>
                    <a:pt x="20" y="10"/>
                  </a:cubicBezTo>
                  <a:cubicBezTo>
                    <a:pt x="21" y="4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577"/>
            <p:cNvSpPr>
              <a:spLocks/>
            </p:cNvSpPr>
            <p:nvPr/>
          </p:nvSpPr>
          <p:spPr bwMode="auto">
            <a:xfrm>
              <a:off x="4297363" y="1916113"/>
              <a:ext cx="69850" cy="31750"/>
            </a:xfrm>
            <a:custGeom>
              <a:avLst/>
              <a:gdLst>
                <a:gd name="T0" fmla="*/ 53 w 57"/>
                <a:gd name="T1" fmla="*/ 4 h 26"/>
                <a:gd name="T2" fmla="*/ 41 w 57"/>
                <a:gd name="T3" fmla="*/ 4 h 26"/>
                <a:gd name="T4" fmla="*/ 28 w 57"/>
                <a:gd name="T5" fmla="*/ 9 h 26"/>
                <a:gd name="T6" fmla="*/ 15 w 57"/>
                <a:gd name="T7" fmla="*/ 4 h 26"/>
                <a:gd name="T8" fmla="*/ 3 w 57"/>
                <a:gd name="T9" fmla="*/ 4 h 26"/>
                <a:gd name="T10" fmla="*/ 3 w 57"/>
                <a:gd name="T11" fmla="*/ 16 h 26"/>
                <a:gd name="T12" fmla="*/ 28 w 57"/>
                <a:gd name="T13" fmla="*/ 26 h 26"/>
                <a:gd name="T14" fmla="*/ 53 w 57"/>
                <a:gd name="T15" fmla="*/ 16 h 26"/>
                <a:gd name="T16" fmla="*/ 53 w 5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3" y="4"/>
                  </a:moveTo>
                  <a:cubicBezTo>
                    <a:pt x="50" y="0"/>
                    <a:pt x="45" y="0"/>
                    <a:pt x="41" y="4"/>
                  </a:cubicBezTo>
                  <a:cubicBezTo>
                    <a:pt x="38" y="7"/>
                    <a:pt x="33" y="9"/>
                    <a:pt x="28" y="9"/>
                  </a:cubicBezTo>
                  <a:cubicBezTo>
                    <a:pt x="23" y="9"/>
                    <a:pt x="18" y="7"/>
                    <a:pt x="15" y="4"/>
                  </a:cubicBezTo>
                  <a:cubicBezTo>
                    <a:pt x="12" y="0"/>
                    <a:pt x="6" y="0"/>
                    <a:pt x="3" y="4"/>
                  </a:cubicBezTo>
                  <a:cubicBezTo>
                    <a:pt x="0" y="7"/>
                    <a:pt x="0" y="12"/>
                    <a:pt x="3" y="16"/>
                  </a:cubicBezTo>
                  <a:cubicBezTo>
                    <a:pt x="10" y="22"/>
                    <a:pt x="19" y="26"/>
                    <a:pt x="28" y="26"/>
                  </a:cubicBezTo>
                  <a:cubicBezTo>
                    <a:pt x="38" y="26"/>
                    <a:pt x="47" y="22"/>
                    <a:pt x="53" y="16"/>
                  </a:cubicBezTo>
                  <a:cubicBezTo>
                    <a:pt x="57" y="12"/>
                    <a:pt x="57" y="7"/>
                    <a:pt x="53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578"/>
            <p:cNvSpPr>
              <a:spLocks noEditPoints="1"/>
            </p:cNvSpPr>
            <p:nvPr/>
          </p:nvSpPr>
          <p:spPr bwMode="auto">
            <a:xfrm>
              <a:off x="4203701" y="1547813"/>
              <a:ext cx="509588" cy="630238"/>
            </a:xfrm>
            <a:custGeom>
              <a:avLst/>
              <a:gdLst>
                <a:gd name="T0" fmla="*/ 350 w 419"/>
                <a:gd name="T1" fmla="*/ 34 h 519"/>
                <a:gd name="T2" fmla="*/ 364 w 419"/>
                <a:gd name="T3" fmla="*/ 331 h 519"/>
                <a:gd name="T4" fmla="*/ 342 w 419"/>
                <a:gd name="T5" fmla="*/ 223 h 519"/>
                <a:gd name="T6" fmla="*/ 178 w 419"/>
                <a:gd name="T7" fmla="*/ 66 h 519"/>
                <a:gd name="T8" fmla="*/ 280 w 419"/>
                <a:gd name="T9" fmla="*/ 18 h 519"/>
                <a:gd name="T10" fmla="*/ 281 w 419"/>
                <a:gd name="T11" fmla="*/ 18 h 519"/>
                <a:gd name="T12" fmla="*/ 339 w 419"/>
                <a:gd name="T13" fmla="*/ 18 h 519"/>
                <a:gd name="T14" fmla="*/ 272 w 419"/>
                <a:gd name="T15" fmla="*/ 0 h 519"/>
                <a:gd name="T16" fmla="*/ 161 w 419"/>
                <a:gd name="T17" fmla="*/ 66 h 519"/>
                <a:gd name="T18" fmla="*/ 159 w 419"/>
                <a:gd name="T19" fmla="*/ 164 h 519"/>
                <a:gd name="T20" fmla="*/ 48 w 419"/>
                <a:gd name="T21" fmla="*/ 188 h 519"/>
                <a:gd name="T22" fmla="*/ 96 w 419"/>
                <a:gd name="T23" fmla="*/ 188 h 519"/>
                <a:gd name="T24" fmla="*/ 41 w 419"/>
                <a:gd name="T25" fmla="*/ 217 h 519"/>
                <a:gd name="T26" fmla="*/ 3 w 419"/>
                <a:gd name="T27" fmla="*/ 273 h 519"/>
                <a:gd name="T28" fmla="*/ 20 w 419"/>
                <a:gd name="T29" fmla="*/ 443 h 519"/>
                <a:gd name="T30" fmla="*/ 3 w 419"/>
                <a:gd name="T31" fmla="*/ 490 h 519"/>
                <a:gd name="T32" fmla="*/ 122 w 419"/>
                <a:gd name="T33" fmla="*/ 519 h 519"/>
                <a:gd name="T34" fmla="*/ 375 w 419"/>
                <a:gd name="T35" fmla="*/ 344 h 519"/>
                <a:gd name="T36" fmla="*/ 330 w 419"/>
                <a:gd name="T37" fmla="*/ 272 h 519"/>
                <a:gd name="T38" fmla="*/ 270 w 419"/>
                <a:gd name="T39" fmla="*/ 294 h 519"/>
                <a:gd name="T40" fmla="*/ 330 w 419"/>
                <a:gd name="T41" fmla="*/ 272 h 519"/>
                <a:gd name="T42" fmla="*/ 231 w 419"/>
                <a:gd name="T43" fmla="*/ 184 h 519"/>
                <a:gd name="T44" fmla="*/ 269 w 419"/>
                <a:gd name="T45" fmla="*/ 184 h 519"/>
                <a:gd name="T46" fmla="*/ 248 w 419"/>
                <a:gd name="T47" fmla="*/ 144 h 519"/>
                <a:gd name="T48" fmla="*/ 262 w 419"/>
                <a:gd name="T49" fmla="*/ 250 h 519"/>
                <a:gd name="T50" fmla="*/ 204 w 419"/>
                <a:gd name="T51" fmla="*/ 249 h 519"/>
                <a:gd name="T52" fmla="*/ 204 w 419"/>
                <a:gd name="T53" fmla="*/ 358 h 519"/>
                <a:gd name="T54" fmla="*/ 207 w 419"/>
                <a:gd name="T55" fmla="*/ 273 h 519"/>
                <a:gd name="T56" fmla="*/ 129 w 419"/>
                <a:gd name="T57" fmla="*/ 220 h 519"/>
                <a:gd name="T58" fmla="*/ 20 w 419"/>
                <a:gd name="T59" fmla="*/ 273 h 519"/>
                <a:gd name="T60" fmla="*/ 105 w 419"/>
                <a:gd name="T61" fmla="*/ 216 h 519"/>
                <a:gd name="T62" fmla="*/ 190 w 419"/>
                <a:gd name="T63" fmla="*/ 273 h 519"/>
                <a:gd name="T64" fmla="*/ 105 w 419"/>
                <a:gd name="T65" fmla="*/ 374 h 519"/>
                <a:gd name="T66" fmla="*/ 63 w 419"/>
                <a:gd name="T67" fmla="*/ 389 h 519"/>
                <a:gd name="T68" fmla="*/ 29 w 419"/>
                <a:gd name="T69" fmla="*/ 494 h 519"/>
                <a:gd name="T70" fmla="*/ 23 w 419"/>
                <a:gd name="T71" fmla="*/ 474 h 519"/>
                <a:gd name="T72" fmla="*/ 65 w 419"/>
                <a:gd name="T73" fmla="*/ 478 h 519"/>
                <a:gd name="T74" fmla="*/ 37 w 419"/>
                <a:gd name="T75" fmla="*/ 454 h 519"/>
                <a:gd name="T76" fmla="*/ 105 w 419"/>
                <a:gd name="T77" fmla="*/ 424 h 519"/>
                <a:gd name="T78" fmla="*/ 74 w 419"/>
                <a:gd name="T79" fmla="*/ 461 h 519"/>
                <a:gd name="T80" fmla="*/ 81 w 419"/>
                <a:gd name="T81" fmla="*/ 501 h 519"/>
                <a:gd name="T82" fmla="*/ 271 w 419"/>
                <a:gd name="T83" fmla="*/ 382 h 519"/>
                <a:gd name="T84" fmla="*/ 190 w 419"/>
                <a:gd name="T85" fmla="*/ 431 h 519"/>
                <a:gd name="T86" fmla="*/ 253 w 419"/>
                <a:gd name="T87" fmla="*/ 301 h 519"/>
                <a:gd name="T88" fmla="*/ 326 w 419"/>
                <a:gd name="T89" fmla="*/ 309 h 519"/>
                <a:gd name="T90" fmla="*/ 308 w 419"/>
                <a:gd name="T91" fmla="*/ 367 h 519"/>
                <a:gd name="T92" fmla="*/ 280 w 419"/>
                <a:gd name="T93" fmla="*/ 45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9" h="519">
                  <a:moveTo>
                    <a:pt x="408" y="116"/>
                  </a:moveTo>
                  <a:cubicBezTo>
                    <a:pt x="398" y="81"/>
                    <a:pt x="382" y="53"/>
                    <a:pt x="362" y="34"/>
                  </a:cubicBezTo>
                  <a:cubicBezTo>
                    <a:pt x="358" y="31"/>
                    <a:pt x="353" y="31"/>
                    <a:pt x="350" y="34"/>
                  </a:cubicBezTo>
                  <a:cubicBezTo>
                    <a:pt x="346" y="38"/>
                    <a:pt x="347" y="43"/>
                    <a:pt x="350" y="46"/>
                  </a:cubicBezTo>
                  <a:cubicBezTo>
                    <a:pt x="393" y="86"/>
                    <a:pt x="403" y="161"/>
                    <a:pt x="403" y="216"/>
                  </a:cubicBezTo>
                  <a:cubicBezTo>
                    <a:pt x="403" y="271"/>
                    <a:pt x="389" y="309"/>
                    <a:pt x="364" y="331"/>
                  </a:cubicBezTo>
                  <a:cubicBezTo>
                    <a:pt x="351" y="342"/>
                    <a:pt x="337" y="347"/>
                    <a:pt x="326" y="349"/>
                  </a:cubicBezTo>
                  <a:cubicBezTo>
                    <a:pt x="341" y="326"/>
                    <a:pt x="348" y="299"/>
                    <a:pt x="347" y="272"/>
                  </a:cubicBezTo>
                  <a:cubicBezTo>
                    <a:pt x="346" y="253"/>
                    <a:pt x="345" y="237"/>
                    <a:pt x="342" y="223"/>
                  </a:cubicBezTo>
                  <a:cubicBezTo>
                    <a:pt x="338" y="199"/>
                    <a:pt x="331" y="180"/>
                    <a:pt x="321" y="166"/>
                  </a:cubicBezTo>
                  <a:cubicBezTo>
                    <a:pt x="309" y="149"/>
                    <a:pt x="293" y="138"/>
                    <a:pt x="272" y="134"/>
                  </a:cubicBezTo>
                  <a:cubicBezTo>
                    <a:pt x="220" y="122"/>
                    <a:pt x="188" y="80"/>
                    <a:pt x="178" y="66"/>
                  </a:cubicBezTo>
                  <a:cubicBezTo>
                    <a:pt x="185" y="37"/>
                    <a:pt x="211" y="17"/>
                    <a:pt x="240" y="17"/>
                  </a:cubicBezTo>
                  <a:cubicBezTo>
                    <a:pt x="272" y="17"/>
                    <a:pt x="272" y="17"/>
                    <a:pt x="272" y="17"/>
                  </a:cubicBezTo>
                  <a:cubicBezTo>
                    <a:pt x="275" y="17"/>
                    <a:pt x="278" y="17"/>
                    <a:pt x="280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300" y="19"/>
                    <a:pt x="317" y="24"/>
                    <a:pt x="331" y="32"/>
                  </a:cubicBezTo>
                  <a:cubicBezTo>
                    <a:pt x="335" y="35"/>
                    <a:pt x="340" y="33"/>
                    <a:pt x="343" y="29"/>
                  </a:cubicBezTo>
                  <a:cubicBezTo>
                    <a:pt x="345" y="25"/>
                    <a:pt x="343" y="20"/>
                    <a:pt x="339" y="18"/>
                  </a:cubicBezTo>
                  <a:cubicBezTo>
                    <a:pt x="323" y="8"/>
                    <a:pt x="304" y="3"/>
                    <a:pt x="283" y="1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279" y="0"/>
                    <a:pt x="275" y="0"/>
                    <a:pt x="272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01" y="0"/>
                    <a:pt x="168" y="28"/>
                    <a:pt x="161" y="65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0" y="71"/>
                    <a:pt x="159" y="76"/>
                    <a:pt x="159" y="81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59" y="173"/>
                    <a:pt x="160" y="181"/>
                    <a:pt x="162" y="189"/>
                  </a:cubicBezTo>
                  <a:cubicBezTo>
                    <a:pt x="146" y="177"/>
                    <a:pt x="126" y="171"/>
                    <a:pt x="105" y="171"/>
                  </a:cubicBezTo>
                  <a:cubicBezTo>
                    <a:pt x="85" y="171"/>
                    <a:pt x="65" y="177"/>
                    <a:pt x="48" y="188"/>
                  </a:cubicBezTo>
                  <a:cubicBezTo>
                    <a:pt x="44" y="191"/>
                    <a:pt x="43" y="196"/>
                    <a:pt x="46" y="200"/>
                  </a:cubicBezTo>
                  <a:cubicBezTo>
                    <a:pt x="49" y="204"/>
                    <a:pt x="54" y="205"/>
                    <a:pt x="58" y="202"/>
                  </a:cubicBezTo>
                  <a:cubicBezTo>
                    <a:pt x="69" y="195"/>
                    <a:pt x="82" y="190"/>
                    <a:pt x="96" y="188"/>
                  </a:cubicBezTo>
                  <a:cubicBezTo>
                    <a:pt x="95" y="201"/>
                    <a:pt x="89" y="211"/>
                    <a:pt x="81" y="220"/>
                  </a:cubicBezTo>
                  <a:cubicBezTo>
                    <a:pt x="65" y="235"/>
                    <a:pt x="41" y="240"/>
                    <a:pt x="26" y="241"/>
                  </a:cubicBezTo>
                  <a:cubicBezTo>
                    <a:pt x="30" y="233"/>
                    <a:pt x="35" y="225"/>
                    <a:pt x="41" y="217"/>
                  </a:cubicBezTo>
                  <a:cubicBezTo>
                    <a:pt x="44" y="214"/>
                    <a:pt x="43" y="209"/>
                    <a:pt x="40" y="206"/>
                  </a:cubicBezTo>
                  <a:cubicBezTo>
                    <a:pt x="36" y="202"/>
                    <a:pt x="31" y="203"/>
                    <a:pt x="28" y="206"/>
                  </a:cubicBezTo>
                  <a:cubicBezTo>
                    <a:pt x="12" y="225"/>
                    <a:pt x="3" y="248"/>
                    <a:pt x="3" y="273"/>
                  </a:cubicBezTo>
                  <a:cubicBezTo>
                    <a:pt x="3" y="315"/>
                    <a:pt x="29" y="351"/>
                    <a:pt x="66" y="367"/>
                  </a:cubicBezTo>
                  <a:cubicBezTo>
                    <a:pt x="58" y="371"/>
                    <a:pt x="51" y="376"/>
                    <a:pt x="45" y="382"/>
                  </a:cubicBezTo>
                  <a:cubicBezTo>
                    <a:pt x="29" y="399"/>
                    <a:pt x="20" y="420"/>
                    <a:pt x="20" y="443"/>
                  </a:cubicBezTo>
                  <a:cubicBezTo>
                    <a:pt x="20" y="456"/>
                    <a:pt x="20" y="456"/>
                    <a:pt x="20" y="456"/>
                  </a:cubicBezTo>
                  <a:cubicBezTo>
                    <a:pt x="17" y="457"/>
                    <a:pt x="13" y="461"/>
                    <a:pt x="13" y="461"/>
                  </a:cubicBezTo>
                  <a:cubicBezTo>
                    <a:pt x="4" y="468"/>
                    <a:pt x="0" y="479"/>
                    <a:pt x="3" y="490"/>
                  </a:cubicBezTo>
                  <a:cubicBezTo>
                    <a:pt x="6" y="501"/>
                    <a:pt x="14" y="508"/>
                    <a:pt x="25" y="510"/>
                  </a:cubicBezTo>
                  <a:cubicBezTo>
                    <a:pt x="26" y="510"/>
                    <a:pt x="26" y="510"/>
                    <a:pt x="26" y="510"/>
                  </a:cubicBezTo>
                  <a:cubicBezTo>
                    <a:pt x="60" y="516"/>
                    <a:pt x="92" y="519"/>
                    <a:pt x="122" y="519"/>
                  </a:cubicBezTo>
                  <a:cubicBezTo>
                    <a:pt x="191" y="519"/>
                    <a:pt x="248" y="503"/>
                    <a:pt x="291" y="471"/>
                  </a:cubicBezTo>
                  <a:cubicBezTo>
                    <a:pt x="348" y="427"/>
                    <a:pt x="361" y="368"/>
                    <a:pt x="364" y="352"/>
                  </a:cubicBezTo>
                  <a:cubicBezTo>
                    <a:pt x="368" y="350"/>
                    <a:pt x="371" y="347"/>
                    <a:pt x="375" y="344"/>
                  </a:cubicBezTo>
                  <a:cubicBezTo>
                    <a:pt x="404" y="319"/>
                    <a:pt x="419" y="276"/>
                    <a:pt x="419" y="216"/>
                  </a:cubicBezTo>
                  <a:cubicBezTo>
                    <a:pt x="419" y="178"/>
                    <a:pt x="415" y="144"/>
                    <a:pt x="408" y="116"/>
                  </a:cubicBezTo>
                  <a:close/>
                  <a:moveTo>
                    <a:pt x="330" y="272"/>
                  </a:moveTo>
                  <a:cubicBezTo>
                    <a:pt x="330" y="278"/>
                    <a:pt x="330" y="284"/>
                    <a:pt x="330" y="289"/>
                  </a:cubicBezTo>
                  <a:cubicBezTo>
                    <a:pt x="323" y="294"/>
                    <a:pt x="310" y="296"/>
                    <a:pt x="293" y="296"/>
                  </a:cubicBezTo>
                  <a:cubicBezTo>
                    <a:pt x="284" y="295"/>
                    <a:pt x="276" y="294"/>
                    <a:pt x="270" y="294"/>
                  </a:cubicBezTo>
                  <a:cubicBezTo>
                    <a:pt x="270" y="267"/>
                    <a:pt x="270" y="267"/>
                    <a:pt x="270" y="267"/>
                  </a:cubicBezTo>
                  <a:cubicBezTo>
                    <a:pt x="292" y="265"/>
                    <a:pt x="312" y="256"/>
                    <a:pt x="328" y="243"/>
                  </a:cubicBezTo>
                  <a:cubicBezTo>
                    <a:pt x="329" y="252"/>
                    <a:pt x="330" y="261"/>
                    <a:pt x="330" y="272"/>
                  </a:cubicBezTo>
                  <a:close/>
                  <a:moveTo>
                    <a:pt x="176" y="91"/>
                  </a:moveTo>
                  <a:cubicBezTo>
                    <a:pt x="188" y="105"/>
                    <a:pt x="206" y="123"/>
                    <a:pt x="231" y="136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89"/>
                    <a:pt x="235" y="192"/>
                    <a:pt x="239" y="192"/>
                  </a:cubicBezTo>
                  <a:cubicBezTo>
                    <a:pt x="260" y="192"/>
                    <a:pt x="260" y="192"/>
                    <a:pt x="260" y="192"/>
                  </a:cubicBezTo>
                  <a:cubicBezTo>
                    <a:pt x="265" y="192"/>
                    <a:pt x="269" y="189"/>
                    <a:pt x="269" y="184"/>
                  </a:cubicBezTo>
                  <a:cubicBezTo>
                    <a:pt x="269" y="179"/>
                    <a:pt x="265" y="175"/>
                    <a:pt x="260" y="175"/>
                  </a:cubicBezTo>
                  <a:cubicBezTo>
                    <a:pt x="248" y="175"/>
                    <a:pt x="248" y="175"/>
                    <a:pt x="248" y="175"/>
                  </a:cubicBezTo>
                  <a:cubicBezTo>
                    <a:pt x="248" y="144"/>
                    <a:pt x="248" y="144"/>
                    <a:pt x="248" y="144"/>
                  </a:cubicBezTo>
                  <a:cubicBezTo>
                    <a:pt x="254" y="146"/>
                    <a:pt x="261" y="149"/>
                    <a:pt x="268" y="150"/>
                  </a:cubicBezTo>
                  <a:cubicBezTo>
                    <a:pt x="299" y="157"/>
                    <a:pt x="317" y="180"/>
                    <a:pt x="325" y="222"/>
                  </a:cubicBezTo>
                  <a:cubicBezTo>
                    <a:pt x="309" y="240"/>
                    <a:pt x="286" y="250"/>
                    <a:pt x="262" y="250"/>
                  </a:cubicBezTo>
                  <a:cubicBezTo>
                    <a:pt x="215" y="250"/>
                    <a:pt x="176" y="212"/>
                    <a:pt x="176" y="164"/>
                  </a:cubicBezTo>
                  <a:lnTo>
                    <a:pt x="176" y="91"/>
                  </a:lnTo>
                  <a:close/>
                  <a:moveTo>
                    <a:pt x="204" y="249"/>
                  </a:moveTo>
                  <a:cubicBezTo>
                    <a:pt x="218" y="259"/>
                    <a:pt x="235" y="265"/>
                    <a:pt x="253" y="267"/>
                  </a:cubicBezTo>
                  <a:cubicBezTo>
                    <a:pt x="253" y="279"/>
                    <a:pt x="253" y="279"/>
                    <a:pt x="253" y="279"/>
                  </a:cubicBezTo>
                  <a:cubicBezTo>
                    <a:pt x="220" y="306"/>
                    <a:pt x="212" y="332"/>
                    <a:pt x="204" y="358"/>
                  </a:cubicBezTo>
                  <a:cubicBezTo>
                    <a:pt x="198" y="374"/>
                    <a:pt x="194" y="389"/>
                    <a:pt x="182" y="405"/>
                  </a:cubicBezTo>
                  <a:cubicBezTo>
                    <a:pt x="173" y="388"/>
                    <a:pt x="160" y="375"/>
                    <a:pt x="144" y="367"/>
                  </a:cubicBezTo>
                  <a:cubicBezTo>
                    <a:pt x="181" y="351"/>
                    <a:pt x="207" y="315"/>
                    <a:pt x="207" y="273"/>
                  </a:cubicBezTo>
                  <a:cubicBezTo>
                    <a:pt x="207" y="265"/>
                    <a:pt x="206" y="257"/>
                    <a:pt x="204" y="249"/>
                  </a:cubicBezTo>
                  <a:close/>
                  <a:moveTo>
                    <a:pt x="184" y="241"/>
                  </a:moveTo>
                  <a:cubicBezTo>
                    <a:pt x="169" y="240"/>
                    <a:pt x="145" y="235"/>
                    <a:pt x="129" y="220"/>
                  </a:cubicBezTo>
                  <a:cubicBezTo>
                    <a:pt x="121" y="212"/>
                    <a:pt x="116" y="201"/>
                    <a:pt x="114" y="188"/>
                  </a:cubicBezTo>
                  <a:cubicBezTo>
                    <a:pt x="146" y="192"/>
                    <a:pt x="172" y="213"/>
                    <a:pt x="184" y="241"/>
                  </a:cubicBezTo>
                  <a:close/>
                  <a:moveTo>
                    <a:pt x="20" y="273"/>
                  </a:moveTo>
                  <a:cubicBezTo>
                    <a:pt x="20" y="268"/>
                    <a:pt x="21" y="263"/>
                    <a:pt x="22" y="259"/>
                  </a:cubicBezTo>
                  <a:cubicBezTo>
                    <a:pt x="36" y="258"/>
                    <a:pt x="70" y="254"/>
                    <a:pt x="93" y="232"/>
                  </a:cubicBezTo>
                  <a:cubicBezTo>
                    <a:pt x="98" y="227"/>
                    <a:pt x="102" y="222"/>
                    <a:pt x="105" y="216"/>
                  </a:cubicBezTo>
                  <a:cubicBezTo>
                    <a:pt x="108" y="222"/>
                    <a:pt x="112" y="227"/>
                    <a:pt x="117" y="232"/>
                  </a:cubicBezTo>
                  <a:cubicBezTo>
                    <a:pt x="140" y="254"/>
                    <a:pt x="174" y="258"/>
                    <a:pt x="189" y="259"/>
                  </a:cubicBezTo>
                  <a:cubicBezTo>
                    <a:pt x="189" y="263"/>
                    <a:pt x="190" y="268"/>
                    <a:pt x="190" y="273"/>
                  </a:cubicBezTo>
                  <a:cubicBezTo>
                    <a:pt x="190" y="319"/>
                    <a:pt x="152" y="357"/>
                    <a:pt x="105" y="357"/>
                  </a:cubicBezTo>
                  <a:cubicBezTo>
                    <a:pt x="58" y="357"/>
                    <a:pt x="20" y="319"/>
                    <a:pt x="20" y="273"/>
                  </a:cubicBezTo>
                  <a:close/>
                  <a:moveTo>
                    <a:pt x="105" y="374"/>
                  </a:moveTo>
                  <a:cubicBezTo>
                    <a:pt x="121" y="374"/>
                    <a:pt x="136" y="380"/>
                    <a:pt x="148" y="389"/>
                  </a:cubicBezTo>
                  <a:cubicBezTo>
                    <a:pt x="136" y="400"/>
                    <a:pt x="121" y="407"/>
                    <a:pt x="105" y="407"/>
                  </a:cubicBezTo>
                  <a:cubicBezTo>
                    <a:pt x="89" y="407"/>
                    <a:pt x="74" y="400"/>
                    <a:pt x="63" y="389"/>
                  </a:cubicBezTo>
                  <a:cubicBezTo>
                    <a:pt x="75" y="380"/>
                    <a:pt x="89" y="374"/>
                    <a:pt x="105" y="374"/>
                  </a:cubicBezTo>
                  <a:close/>
                  <a:moveTo>
                    <a:pt x="64" y="499"/>
                  </a:moveTo>
                  <a:cubicBezTo>
                    <a:pt x="52" y="498"/>
                    <a:pt x="41" y="496"/>
                    <a:pt x="29" y="494"/>
                  </a:cubicBezTo>
                  <a:cubicBezTo>
                    <a:pt x="28" y="494"/>
                    <a:pt x="28" y="494"/>
                    <a:pt x="28" y="494"/>
                  </a:cubicBezTo>
                  <a:cubicBezTo>
                    <a:pt x="24" y="493"/>
                    <a:pt x="20" y="490"/>
                    <a:pt x="19" y="485"/>
                  </a:cubicBezTo>
                  <a:cubicBezTo>
                    <a:pt x="18" y="481"/>
                    <a:pt x="20" y="477"/>
                    <a:pt x="23" y="474"/>
                  </a:cubicBezTo>
                  <a:cubicBezTo>
                    <a:pt x="24" y="473"/>
                    <a:pt x="24" y="473"/>
                    <a:pt x="24" y="473"/>
                  </a:cubicBezTo>
                  <a:cubicBezTo>
                    <a:pt x="27" y="471"/>
                    <a:pt x="32" y="470"/>
                    <a:pt x="36" y="471"/>
                  </a:cubicBezTo>
                  <a:cubicBezTo>
                    <a:pt x="49" y="475"/>
                    <a:pt x="59" y="477"/>
                    <a:pt x="65" y="478"/>
                  </a:cubicBezTo>
                  <a:lnTo>
                    <a:pt x="64" y="499"/>
                  </a:lnTo>
                  <a:close/>
                  <a:moveTo>
                    <a:pt x="41" y="455"/>
                  </a:moveTo>
                  <a:cubicBezTo>
                    <a:pt x="40" y="455"/>
                    <a:pt x="38" y="454"/>
                    <a:pt x="37" y="454"/>
                  </a:cubicBezTo>
                  <a:cubicBezTo>
                    <a:pt x="37" y="443"/>
                    <a:pt x="37" y="443"/>
                    <a:pt x="37" y="443"/>
                  </a:cubicBezTo>
                  <a:cubicBezTo>
                    <a:pt x="37" y="428"/>
                    <a:pt x="42" y="413"/>
                    <a:pt x="51" y="401"/>
                  </a:cubicBezTo>
                  <a:cubicBezTo>
                    <a:pt x="65" y="416"/>
                    <a:pt x="84" y="424"/>
                    <a:pt x="105" y="424"/>
                  </a:cubicBezTo>
                  <a:cubicBezTo>
                    <a:pt x="126" y="424"/>
                    <a:pt x="145" y="416"/>
                    <a:pt x="160" y="401"/>
                  </a:cubicBezTo>
                  <a:cubicBezTo>
                    <a:pt x="167" y="411"/>
                    <a:pt x="172" y="424"/>
                    <a:pt x="173" y="437"/>
                  </a:cubicBezTo>
                  <a:cubicBezTo>
                    <a:pt x="126" y="455"/>
                    <a:pt x="77" y="461"/>
                    <a:pt x="74" y="461"/>
                  </a:cubicBezTo>
                  <a:cubicBezTo>
                    <a:pt x="72" y="461"/>
                    <a:pt x="61" y="462"/>
                    <a:pt x="41" y="455"/>
                  </a:cubicBezTo>
                  <a:close/>
                  <a:moveTo>
                    <a:pt x="280" y="457"/>
                  </a:moveTo>
                  <a:cubicBezTo>
                    <a:pt x="232" y="493"/>
                    <a:pt x="166" y="508"/>
                    <a:pt x="81" y="501"/>
                  </a:cubicBezTo>
                  <a:cubicBezTo>
                    <a:pt x="82" y="477"/>
                    <a:pt x="82" y="477"/>
                    <a:pt x="82" y="477"/>
                  </a:cubicBezTo>
                  <a:cubicBezTo>
                    <a:pt x="96" y="475"/>
                    <a:pt x="126" y="471"/>
                    <a:pt x="159" y="460"/>
                  </a:cubicBezTo>
                  <a:cubicBezTo>
                    <a:pt x="218" y="442"/>
                    <a:pt x="256" y="415"/>
                    <a:pt x="271" y="382"/>
                  </a:cubicBezTo>
                  <a:cubicBezTo>
                    <a:pt x="273" y="377"/>
                    <a:pt x="271" y="372"/>
                    <a:pt x="267" y="371"/>
                  </a:cubicBezTo>
                  <a:cubicBezTo>
                    <a:pt x="262" y="369"/>
                    <a:pt x="257" y="371"/>
                    <a:pt x="255" y="375"/>
                  </a:cubicBezTo>
                  <a:cubicBezTo>
                    <a:pt x="244" y="400"/>
                    <a:pt x="219" y="418"/>
                    <a:pt x="190" y="431"/>
                  </a:cubicBezTo>
                  <a:cubicBezTo>
                    <a:pt x="189" y="428"/>
                    <a:pt x="189" y="426"/>
                    <a:pt x="188" y="423"/>
                  </a:cubicBezTo>
                  <a:cubicBezTo>
                    <a:pt x="207" y="403"/>
                    <a:pt x="214" y="382"/>
                    <a:pt x="220" y="363"/>
                  </a:cubicBezTo>
                  <a:cubicBezTo>
                    <a:pt x="226" y="342"/>
                    <a:pt x="233" y="322"/>
                    <a:pt x="253" y="301"/>
                  </a:cubicBezTo>
                  <a:cubicBezTo>
                    <a:pt x="254" y="305"/>
                    <a:pt x="256" y="308"/>
                    <a:pt x="260" y="309"/>
                  </a:cubicBezTo>
                  <a:cubicBezTo>
                    <a:pt x="263" y="310"/>
                    <a:pt x="279" y="313"/>
                    <a:pt x="297" y="313"/>
                  </a:cubicBezTo>
                  <a:cubicBezTo>
                    <a:pt x="307" y="313"/>
                    <a:pt x="317" y="312"/>
                    <a:pt x="326" y="309"/>
                  </a:cubicBezTo>
                  <a:cubicBezTo>
                    <a:pt x="321" y="325"/>
                    <a:pt x="313" y="340"/>
                    <a:pt x="302" y="353"/>
                  </a:cubicBezTo>
                  <a:cubicBezTo>
                    <a:pt x="300" y="355"/>
                    <a:pt x="300" y="359"/>
                    <a:pt x="301" y="361"/>
                  </a:cubicBezTo>
                  <a:cubicBezTo>
                    <a:pt x="302" y="364"/>
                    <a:pt x="305" y="366"/>
                    <a:pt x="308" y="367"/>
                  </a:cubicBezTo>
                  <a:cubicBezTo>
                    <a:pt x="308" y="367"/>
                    <a:pt x="310" y="367"/>
                    <a:pt x="313" y="367"/>
                  </a:cubicBezTo>
                  <a:cubicBezTo>
                    <a:pt x="319" y="367"/>
                    <a:pt x="331" y="366"/>
                    <a:pt x="345" y="361"/>
                  </a:cubicBezTo>
                  <a:cubicBezTo>
                    <a:pt x="339" y="384"/>
                    <a:pt x="322" y="425"/>
                    <a:pt x="280" y="4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79"/>
            <p:cNvSpPr>
              <a:spLocks/>
            </p:cNvSpPr>
            <p:nvPr/>
          </p:nvSpPr>
          <p:spPr bwMode="auto">
            <a:xfrm>
              <a:off x="4435476" y="1719263"/>
              <a:ext cx="39688" cy="22225"/>
            </a:xfrm>
            <a:custGeom>
              <a:avLst/>
              <a:gdLst>
                <a:gd name="T0" fmla="*/ 9 w 32"/>
                <a:gd name="T1" fmla="*/ 0 h 18"/>
                <a:gd name="T2" fmla="*/ 0 w 32"/>
                <a:gd name="T3" fmla="*/ 8 h 18"/>
                <a:gd name="T4" fmla="*/ 8 w 32"/>
                <a:gd name="T5" fmla="*/ 17 h 18"/>
                <a:gd name="T6" fmla="*/ 22 w 32"/>
                <a:gd name="T7" fmla="*/ 18 h 18"/>
                <a:gd name="T8" fmla="*/ 23 w 32"/>
                <a:gd name="T9" fmla="*/ 18 h 18"/>
                <a:gd name="T10" fmla="*/ 31 w 32"/>
                <a:gd name="T11" fmla="*/ 11 h 18"/>
                <a:gd name="T12" fmla="*/ 24 w 32"/>
                <a:gd name="T13" fmla="*/ 1 h 18"/>
                <a:gd name="T14" fmla="*/ 9 w 32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8">
                  <a:moveTo>
                    <a:pt x="9" y="0"/>
                  </a:moveTo>
                  <a:cubicBezTo>
                    <a:pt x="4" y="0"/>
                    <a:pt x="1" y="3"/>
                    <a:pt x="0" y="8"/>
                  </a:cubicBezTo>
                  <a:cubicBezTo>
                    <a:pt x="0" y="13"/>
                    <a:pt x="3" y="17"/>
                    <a:pt x="8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7" y="18"/>
                    <a:pt x="31" y="15"/>
                    <a:pt x="31" y="11"/>
                  </a:cubicBezTo>
                  <a:cubicBezTo>
                    <a:pt x="32" y="6"/>
                    <a:pt x="28" y="2"/>
                    <a:pt x="24" y="1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580"/>
            <p:cNvSpPr>
              <a:spLocks/>
            </p:cNvSpPr>
            <p:nvPr/>
          </p:nvSpPr>
          <p:spPr bwMode="auto">
            <a:xfrm>
              <a:off x="4475163" y="1800226"/>
              <a:ext cx="68263" cy="31750"/>
            </a:xfrm>
            <a:custGeom>
              <a:avLst/>
              <a:gdLst>
                <a:gd name="T0" fmla="*/ 54 w 57"/>
                <a:gd name="T1" fmla="*/ 3 h 26"/>
                <a:gd name="T2" fmla="*/ 42 w 57"/>
                <a:gd name="T3" fmla="*/ 3 h 26"/>
                <a:gd name="T4" fmla="*/ 29 w 57"/>
                <a:gd name="T5" fmla="*/ 9 h 26"/>
                <a:gd name="T6" fmla="*/ 16 w 57"/>
                <a:gd name="T7" fmla="*/ 3 h 26"/>
                <a:gd name="T8" fmla="*/ 4 w 57"/>
                <a:gd name="T9" fmla="*/ 3 h 26"/>
                <a:gd name="T10" fmla="*/ 4 w 57"/>
                <a:gd name="T11" fmla="*/ 15 h 26"/>
                <a:gd name="T12" fmla="*/ 29 w 57"/>
                <a:gd name="T13" fmla="*/ 26 h 26"/>
                <a:gd name="T14" fmla="*/ 54 w 57"/>
                <a:gd name="T15" fmla="*/ 15 h 26"/>
                <a:gd name="T16" fmla="*/ 54 w 57"/>
                <a:gd name="T1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4" y="3"/>
                  </a:moveTo>
                  <a:cubicBezTo>
                    <a:pt x="51" y="0"/>
                    <a:pt x="45" y="0"/>
                    <a:pt x="42" y="3"/>
                  </a:cubicBezTo>
                  <a:cubicBezTo>
                    <a:pt x="38" y="7"/>
                    <a:pt x="34" y="9"/>
                    <a:pt x="29" y="9"/>
                  </a:cubicBezTo>
                  <a:cubicBezTo>
                    <a:pt x="24" y="9"/>
                    <a:pt x="19" y="7"/>
                    <a:pt x="16" y="3"/>
                  </a:cubicBezTo>
                  <a:cubicBezTo>
                    <a:pt x="12" y="0"/>
                    <a:pt x="7" y="0"/>
                    <a:pt x="4" y="3"/>
                  </a:cubicBezTo>
                  <a:cubicBezTo>
                    <a:pt x="0" y="7"/>
                    <a:pt x="0" y="12"/>
                    <a:pt x="4" y="15"/>
                  </a:cubicBezTo>
                  <a:cubicBezTo>
                    <a:pt x="10" y="22"/>
                    <a:pt x="19" y="26"/>
                    <a:pt x="29" y="26"/>
                  </a:cubicBezTo>
                  <a:cubicBezTo>
                    <a:pt x="38" y="26"/>
                    <a:pt x="47" y="22"/>
                    <a:pt x="54" y="15"/>
                  </a:cubicBezTo>
                  <a:cubicBezTo>
                    <a:pt x="57" y="12"/>
                    <a:pt x="57" y="7"/>
                    <a:pt x="54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475" y="3117861"/>
            <a:ext cx="389277" cy="383194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 flipH="1">
            <a:off x="463498" y="3642559"/>
            <a:ext cx="5283517" cy="676348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образовании и (или)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о квалификации»</a:t>
            </a: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623B2A"/>
              </a:solidFill>
            </a:endParaRP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ученых степенях и ученых званиях»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67744" y="771550"/>
            <a:ext cx="2150935" cy="144016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3528" y="771550"/>
            <a:ext cx="2029024" cy="144016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23528" y="2705551"/>
            <a:ext cx="5040560" cy="792088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48140" y="771550"/>
            <a:ext cx="2644340" cy="1442429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7884368" y="1419622"/>
            <a:ext cx="1008112" cy="1152128"/>
            <a:chOff x="7144372" y="3317086"/>
            <a:chExt cx="1687116" cy="1656184"/>
          </a:xfrm>
        </p:grpSpPr>
        <p:sp>
          <p:nvSpPr>
            <p:cNvPr id="76" name="Полилиния 7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2267744" y="2283718"/>
            <a:ext cx="1589918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Большая площадь помещения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4355976" y="2283718"/>
            <a:ext cx="158417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Просторный детский уголок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251520" y="2283718"/>
            <a:ext cx="2088232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Расширенная зона электронных услуг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372200" y="2283718"/>
            <a:ext cx="201259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Комфортная зона ожидания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ФЛАГМАНСКИЕ ОФИСЫ «МОИ ДОКУМЕНТЫ»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529175" y="4659982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84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11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2843808" y="4803998"/>
            <a:ext cx="604867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467544" y="2767342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Флагманский офис «Мои Документы» – </a:t>
            </a:r>
            <a:br>
              <a:rPr lang="ru-RU" sz="1200" b="1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это главный окружной центр предоставления </a:t>
            </a:r>
            <a:r>
              <a:rPr lang="ru-RU" sz="1200" dirty="0" err="1">
                <a:solidFill>
                  <a:schemeClr val="bg1"/>
                </a:solidFill>
              </a:rPr>
              <a:t>госуслуг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который обеспечивает революционно новый уровень сервиса</a:t>
            </a: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5652120" y="2767342"/>
            <a:ext cx="29273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Главная особенность – </a:t>
            </a:r>
            <a:r>
              <a:rPr lang="ru-RU" sz="1300" dirty="0">
                <a:solidFill>
                  <a:srgbClr val="561C0E"/>
                </a:solidFill>
              </a:rPr>
              <a:t>расширенный перечень услуг </a:t>
            </a:r>
            <a:br>
              <a:rPr lang="ru-RU" sz="1300" dirty="0">
                <a:solidFill>
                  <a:srgbClr val="561C0E"/>
                </a:solidFill>
              </a:rPr>
            </a:br>
            <a:r>
              <a:rPr lang="ru-RU" sz="1300" dirty="0">
                <a:solidFill>
                  <a:srgbClr val="561C0E"/>
                </a:solidFill>
              </a:rPr>
              <a:t>и дополнительных сервисов</a:t>
            </a:r>
            <a:endParaRPr lang="en-US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chemeClr val="bg1"/>
              </a:solidFill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0" name="Полилиния 89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7" b="-252"/>
          <a:stretch/>
        </p:blipFill>
        <p:spPr>
          <a:xfrm>
            <a:off x="4397664" y="771550"/>
            <a:ext cx="2046544" cy="1447491"/>
          </a:xfrm>
          <a:prstGeom prst="rect">
            <a:avLst/>
          </a:prstGeom>
        </p:spPr>
      </p:pic>
      <p:pic>
        <p:nvPicPr>
          <p:cNvPr id="93" name="Google Shape;495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2369" y="3659551"/>
            <a:ext cx="732010" cy="843204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4514" y="3650589"/>
            <a:ext cx="537426" cy="843204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6629" y="3659551"/>
            <a:ext cx="898797" cy="843204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906" y="3664590"/>
            <a:ext cx="832083" cy="843204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2880" y="3650589"/>
            <a:ext cx="1514058" cy="92289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3665082"/>
            <a:ext cx="652323" cy="84320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7700" y="3659551"/>
            <a:ext cx="733863" cy="843204"/>
          </a:xfrm>
          <a:prstGeom prst="rect">
            <a:avLst/>
          </a:prstGeom>
        </p:spPr>
      </p:pic>
      <p:grpSp>
        <p:nvGrpSpPr>
          <p:cNvPr id="101" name="Группа 100"/>
          <p:cNvGrpSpPr/>
          <p:nvPr/>
        </p:nvGrpSpPr>
        <p:grpSpPr>
          <a:xfrm>
            <a:off x="6096480" y="3760178"/>
            <a:ext cx="658368" cy="648072"/>
            <a:chOff x="6372200" y="3723878"/>
            <a:chExt cx="658368" cy="648072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3723878"/>
              <a:ext cx="612806" cy="553703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4250030"/>
              <a:ext cx="658368" cy="121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84;p12"/>
          <p:cNvSpPr/>
          <p:nvPr/>
        </p:nvSpPr>
        <p:spPr>
          <a:xfrm>
            <a:off x="267287" y="915554"/>
            <a:ext cx="6227298" cy="8991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04410" y="915554"/>
            <a:ext cx="2945675" cy="900183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9" name="Google Shape;479;p12"/>
          <p:cNvSpPr/>
          <p:nvPr/>
        </p:nvSpPr>
        <p:spPr>
          <a:xfrm>
            <a:off x="4859815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2"/>
          <p:cNvSpPr/>
          <p:nvPr/>
        </p:nvSpPr>
        <p:spPr>
          <a:xfrm>
            <a:off x="4859815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2"/>
          <p:cNvSpPr/>
          <p:nvPr/>
        </p:nvSpPr>
        <p:spPr>
          <a:xfrm>
            <a:off x="4859815" y="1877202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"/>
          <p:cNvSpPr txBox="1"/>
          <p:nvPr/>
        </p:nvSpPr>
        <p:spPr>
          <a:xfrm>
            <a:off x="1427167" y="1989410"/>
            <a:ext cx="3355848" cy="27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 smtClean="0">
                <a:solidFill>
                  <a:srgbClr val="E74825"/>
                </a:solidFill>
              </a:rPr>
              <a:t>Регистрация </a:t>
            </a:r>
            <a:r>
              <a:rPr lang="ru-RU" sz="1200" b="1" dirty="0">
                <a:solidFill>
                  <a:srgbClr val="E74825"/>
                </a:solidFill>
              </a:rPr>
              <a:t>транспортных средств</a:t>
            </a:r>
            <a:r>
              <a:rPr lang="ru-RU" sz="11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1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200" dirty="0">
                <a:solidFill>
                  <a:schemeClr val="dk1"/>
                </a:solidFill>
              </a:rPr>
              <a:t>(во флагманских офисах)</a:t>
            </a:r>
            <a:endParaRPr lang="en-US" sz="1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Прием заявления о признании </a:t>
            </a:r>
            <a:r>
              <a:rPr lang="en-US" sz="1200" b="1" dirty="0">
                <a:solidFill>
                  <a:srgbClr val="E74825"/>
                </a:solidFill>
              </a:rPr>
              <a:t/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гражданина банкротом во внесудебном порядке </a:t>
            </a:r>
            <a:r>
              <a:rPr lang="ru-RU" sz="1200" dirty="0">
                <a:solidFill>
                  <a:schemeClr val="dk1"/>
                </a:solidFill>
              </a:rPr>
              <a:t>(во флагманских офисах </a:t>
            </a:r>
            <a:r>
              <a:rPr lang="en-US" sz="1200" dirty="0">
                <a:solidFill>
                  <a:schemeClr val="dk1"/>
                </a:solidFill>
              </a:rPr>
              <a:t/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и Дворце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на ВДНХ)</a:t>
            </a:r>
            <a:endParaRPr lang="en-US" sz="1200" dirty="0">
              <a:solidFill>
                <a:schemeClr val="dk1"/>
              </a:solidFill>
            </a:endParaRPr>
          </a:p>
          <a:p>
            <a:pPr lvl="0"/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Выдача паспортов 14-летним гражданам </a:t>
            </a:r>
            <a:r>
              <a:rPr lang="en-US" sz="1200" b="1" dirty="0">
                <a:solidFill>
                  <a:srgbClr val="E74825"/>
                </a:solidFill>
              </a:rPr>
              <a:t/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в торжественной </a:t>
            </a:r>
            <a:r>
              <a:rPr lang="ru-RU" sz="1200" b="1" dirty="0" smtClean="0">
                <a:solidFill>
                  <a:srgbClr val="E74825"/>
                </a:solidFill>
              </a:rPr>
              <a:t>обстановке</a:t>
            </a:r>
          </a:p>
          <a:p>
            <a:pPr lvl="0"/>
            <a:r>
              <a:rPr lang="ru-RU" sz="1200" b="1" dirty="0" smtClean="0">
                <a:solidFill>
                  <a:srgbClr val="E74825"/>
                </a:solidFill>
              </a:rPr>
              <a:t>сотрудниками МВД </a:t>
            </a:r>
            <a:endParaRPr lang="ru-RU" sz="1200" dirty="0"/>
          </a:p>
          <a:p>
            <a:pPr lvl="0"/>
            <a:r>
              <a:rPr lang="ru-RU" sz="1200" dirty="0">
                <a:solidFill>
                  <a:schemeClr val="dk1"/>
                </a:solidFill>
              </a:rPr>
              <a:t>(флагманские офисы и Дворец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</a:t>
            </a:r>
            <a:r>
              <a:rPr lang="en-US" sz="1200" dirty="0">
                <a:solidFill>
                  <a:schemeClr val="dk1"/>
                </a:solidFill>
              </a:rPr>
              <a:t/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на ВДНХ)</a:t>
            </a:r>
            <a:endParaRPr lang="ru-RU" sz="1200" dirty="0"/>
          </a:p>
          <a:p>
            <a:pPr lvl="0"/>
            <a:endParaRPr lang="ru-RU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"/>
          <p:cNvSpPr txBox="1"/>
          <p:nvPr/>
        </p:nvSpPr>
        <p:spPr>
          <a:xfrm>
            <a:off x="494011" y="861725"/>
            <a:ext cx="4761781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800" b="1" baseline="-25000" dirty="0" smtClean="0">
                <a:solidFill>
                  <a:schemeClr val="bg1"/>
                </a:solidFill>
              </a:rPr>
              <a:t>СУПЕРСЕРВИСЫ </a:t>
            </a:r>
            <a:r>
              <a:rPr lang="ru-RU" sz="2800" b="1" baseline="-25000" dirty="0">
                <a:solidFill>
                  <a:schemeClr val="bg1"/>
                </a:solidFill>
              </a:rPr>
              <a:t>ФЛАГМАНОВ: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488" name="Google Shape;488;p12"/>
          <p:cNvSpPr txBox="1"/>
          <p:nvPr/>
        </p:nvSpPr>
        <p:spPr>
          <a:xfrm>
            <a:off x="5894364" y="2026924"/>
            <a:ext cx="3131720" cy="2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Выдача водительского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удостоверения в день обращения </a:t>
            </a:r>
            <a:r>
              <a:rPr lang="en-US" dirty="0"/>
              <a:t/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(во флагмански</a:t>
            </a:r>
            <a:r>
              <a:rPr lang="ru-RU" sz="1200" dirty="0">
                <a:solidFill>
                  <a:schemeClr val="dk1"/>
                </a:solidFill>
              </a:rPr>
              <a:t>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офисах)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Оформление</a:t>
            </a:r>
            <a:r>
              <a:rPr lang="en-US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загранпаспорта детям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 14 лет, зарегистрированным в Москве,</a:t>
            </a:r>
            <a:r>
              <a:rPr lang="en-US" dirty="0"/>
              <a:t/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сутки –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ЮАО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 ЮВАО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Приобретение гражданства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несовершеннолетними детьми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(иностранным гражданам и лицам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 гражданства) – ЦАО и ЮЗАО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"/>
          <p:cNvSpPr/>
          <p:nvPr/>
        </p:nvSpPr>
        <p:spPr>
          <a:xfrm>
            <a:off x="611560" y="465335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dirty="0">
                <a:solidFill>
                  <a:srgbClr val="E74825"/>
                </a:solidFill>
              </a:rPr>
              <a:t>У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никальные 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p12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4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dirty="0">
                <a:solidFill>
                  <a:srgbClr val="561C0E"/>
                </a:solidFill>
              </a:rPr>
              <a:t>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1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789" y="2069682"/>
            <a:ext cx="772126" cy="48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9377" y="2846367"/>
            <a:ext cx="422956" cy="64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2878" y="3682052"/>
            <a:ext cx="489949" cy="69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98" y="911743"/>
            <a:ext cx="2006554" cy="8505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2054087" y="4804303"/>
            <a:ext cx="6829014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Google Shape;481;p12"/>
          <p:cNvSpPr/>
          <p:nvPr/>
        </p:nvSpPr>
        <p:spPr>
          <a:xfrm>
            <a:off x="368854" y="1870373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81;p12"/>
          <p:cNvSpPr/>
          <p:nvPr/>
        </p:nvSpPr>
        <p:spPr>
          <a:xfrm>
            <a:off x="368854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481;p12"/>
          <p:cNvSpPr/>
          <p:nvPr/>
        </p:nvSpPr>
        <p:spPr>
          <a:xfrm>
            <a:off x="368854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08" y="3703777"/>
            <a:ext cx="407566" cy="643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73" y="2869810"/>
            <a:ext cx="463562" cy="615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42" y="2059985"/>
            <a:ext cx="1001857" cy="4529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89"/>
          <p:cNvSpPr/>
          <p:nvPr/>
        </p:nvSpPr>
        <p:spPr>
          <a:xfrm>
            <a:off x="323527" y="2715767"/>
            <a:ext cx="4938103" cy="79208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1" y="771550"/>
            <a:ext cx="2880320" cy="166092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771550"/>
            <a:ext cx="2809485" cy="1652995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771550"/>
            <a:ext cx="3019393" cy="1649948"/>
          </a:xfrm>
          <a:prstGeom prst="rect">
            <a:avLst/>
          </a:prstGeom>
        </p:spPr>
      </p:pic>
      <p:sp>
        <p:nvSpPr>
          <p:cNvPr id="94" name="Прямоугольник 93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endParaRPr lang="ru-RU" i="1" dirty="0">
              <a:solidFill>
                <a:srgbClr val="561C0E"/>
              </a:solidFill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7884368" y="1635646"/>
            <a:ext cx="1008112" cy="1152128"/>
            <a:chOff x="7144372" y="3317086"/>
            <a:chExt cx="1687116" cy="1656184"/>
          </a:xfrm>
        </p:grpSpPr>
        <p:sp>
          <p:nvSpPr>
            <p:cNvPr id="96" name="Полилиния 9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9" name="Полилиния 98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ДВОРЕЦ ГОСУСЛУГ НА ВДНХ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601020" y="4700620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10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13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2926080" y="4853962"/>
            <a:ext cx="596639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/>
          <p:cNvSpPr/>
          <p:nvPr/>
        </p:nvSpPr>
        <p:spPr>
          <a:xfrm>
            <a:off x="467544" y="2787774"/>
            <a:ext cx="4896544" cy="60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Дворец </a:t>
            </a:r>
            <a:r>
              <a:rPr lang="ru-RU" sz="1100" b="1" dirty="0" err="1">
                <a:solidFill>
                  <a:schemeClr val="bg1"/>
                </a:solidFill>
              </a:rPr>
              <a:t>госуслуг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находится в </a:t>
            </a:r>
            <a:r>
              <a:rPr lang="ru-RU" sz="1100" b="1" dirty="0">
                <a:solidFill>
                  <a:schemeClr val="bg1"/>
                </a:solidFill>
              </a:rPr>
              <a:t>одном из самых любимых мест горожан – на ВДНХ: </a:t>
            </a:r>
            <a:r>
              <a:rPr lang="ru-RU" sz="1100" dirty="0" smtClean="0">
                <a:solidFill>
                  <a:schemeClr val="bg1"/>
                </a:solidFill>
              </a:rPr>
              <a:t>москвичи </a:t>
            </a:r>
            <a:r>
              <a:rPr lang="ru-RU" sz="1100" dirty="0">
                <a:solidFill>
                  <a:schemeClr val="bg1"/>
                </a:solidFill>
              </a:rPr>
              <a:t>могут не только отдохнуть </a:t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и провести время с семьей, но и получить государственные услуги</a:t>
            </a:r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5394248" y="2787774"/>
            <a:ext cx="352839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561C0E"/>
                </a:solidFill>
              </a:rPr>
              <a:t>Во Дворце </a:t>
            </a:r>
            <a:r>
              <a:rPr lang="ru-RU" sz="1050" dirty="0" err="1">
                <a:solidFill>
                  <a:srgbClr val="561C0E"/>
                </a:solidFill>
              </a:rPr>
              <a:t>госуслуг</a:t>
            </a:r>
            <a:r>
              <a:rPr lang="ru-RU" sz="1050" dirty="0">
                <a:solidFill>
                  <a:srgbClr val="561C0E"/>
                </a:solidFill>
              </a:rPr>
              <a:t> жители могут получить </a:t>
            </a:r>
            <a:br>
              <a:rPr lang="ru-RU" sz="1050" dirty="0">
                <a:solidFill>
                  <a:srgbClr val="561C0E"/>
                </a:solidFill>
              </a:rPr>
            </a:br>
            <a:r>
              <a:rPr lang="ru-RU" sz="1050" b="1" dirty="0">
                <a:solidFill>
                  <a:srgbClr val="E74825"/>
                </a:solidFill>
              </a:rPr>
              <a:t>более 280 государственных </a:t>
            </a:r>
            <a:r>
              <a:rPr lang="ru-RU" sz="1050" b="1" dirty="0" smtClean="0">
                <a:solidFill>
                  <a:srgbClr val="E74825"/>
                </a:solidFill>
              </a:rPr>
              <a:t>услуг </a:t>
            </a:r>
            <a:br>
              <a:rPr lang="ru-RU" sz="1050" b="1" dirty="0" smtClean="0">
                <a:solidFill>
                  <a:srgbClr val="E74825"/>
                </a:solidFill>
              </a:rPr>
            </a:br>
            <a:r>
              <a:rPr lang="ru-RU" sz="1050" dirty="0" smtClean="0">
                <a:solidFill>
                  <a:srgbClr val="561C0E"/>
                </a:solidFill>
              </a:rPr>
              <a:t>и </a:t>
            </a:r>
            <a:r>
              <a:rPr lang="ru-RU" sz="1050" dirty="0">
                <a:solidFill>
                  <a:srgbClr val="561C0E"/>
                </a:solidFill>
              </a:rPr>
              <a:t>воспользоваться дополнительными сервисами </a:t>
            </a:r>
            <a:r>
              <a:rPr lang="ru-RU" sz="1050" dirty="0" smtClean="0">
                <a:solidFill>
                  <a:srgbClr val="561C0E"/>
                </a:solidFill>
              </a:rPr>
              <a:t/>
            </a:r>
            <a:br>
              <a:rPr lang="ru-RU" sz="1050" dirty="0" smtClean="0">
                <a:solidFill>
                  <a:srgbClr val="561C0E"/>
                </a:solidFill>
              </a:rPr>
            </a:br>
            <a:r>
              <a:rPr lang="ru-RU" sz="1050" dirty="0" smtClean="0">
                <a:solidFill>
                  <a:srgbClr val="561C0E"/>
                </a:solidFill>
              </a:rPr>
              <a:t>в </a:t>
            </a:r>
            <a:r>
              <a:rPr lang="ru-RU" sz="1050" dirty="0">
                <a:solidFill>
                  <a:srgbClr val="561C0E"/>
                </a:solidFill>
              </a:rPr>
              <a:t>новом формате</a:t>
            </a:r>
          </a:p>
          <a:p>
            <a:endParaRPr lang="ru-RU" sz="1050" dirty="0">
              <a:solidFill>
                <a:srgbClr val="561C0E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552128" y="3723878"/>
            <a:ext cx="2717870" cy="7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торжественное вручение паспортов 14-летним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spc="-50" dirty="0">
                <a:solidFill>
                  <a:srgbClr val="561C0E"/>
                </a:solidFill>
              </a:rPr>
              <a:t>Музейно-выставочный комплекс </a:t>
            </a:r>
            <a:br>
              <a:rPr lang="ru-RU" sz="1100" i="1" spc="-50" dirty="0">
                <a:solidFill>
                  <a:srgbClr val="561C0E"/>
                </a:solidFill>
              </a:rPr>
            </a:br>
            <a:r>
              <a:rPr lang="ru-RU" sz="1100" i="1" spc="-50" dirty="0">
                <a:solidFill>
                  <a:srgbClr val="561C0E"/>
                </a:solidFill>
              </a:rPr>
              <a:t>истории государственной службы </a:t>
            </a:r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3673980"/>
            <a:ext cx="223794" cy="316433"/>
          </a:xfrm>
          <a:prstGeom prst="rect">
            <a:avLst/>
          </a:prstGeom>
        </p:spPr>
      </p:pic>
      <p:sp>
        <p:nvSpPr>
          <p:cNvPr id="110" name="Прямоугольник 109"/>
          <p:cNvSpPr/>
          <p:nvPr/>
        </p:nvSpPr>
        <p:spPr>
          <a:xfrm>
            <a:off x="439887" y="3723878"/>
            <a:ext cx="335998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 smtClean="0">
                <a:solidFill>
                  <a:srgbClr val="561C0E"/>
                </a:solidFill>
              </a:rPr>
              <a:t>возможность </a:t>
            </a:r>
            <a:r>
              <a:rPr lang="ru-RU" sz="1100" i="1" dirty="0">
                <a:solidFill>
                  <a:srgbClr val="561C0E"/>
                </a:solidFill>
              </a:rPr>
              <a:t>безналичной оплаты </a:t>
            </a:r>
            <a:br>
              <a:rPr lang="ru-RU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госпошлин в окнах приема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204374" y="3723878"/>
            <a:ext cx="27704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Учебный центр </a:t>
            </a:r>
            <a:r>
              <a:rPr lang="en-US" sz="1100" i="1" dirty="0">
                <a:solidFill>
                  <a:srgbClr val="561C0E"/>
                </a:solidFill>
              </a:rPr>
              <a:t/>
            </a:r>
            <a:br>
              <a:rPr lang="en-US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для сотрудников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просторный </a:t>
            </a:r>
            <a:r>
              <a:rPr lang="ru-RU" sz="1100" i="1" dirty="0" smtClean="0">
                <a:solidFill>
                  <a:srgbClr val="561C0E"/>
                </a:solidFill>
              </a:rPr>
              <a:t>конференц-зал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 smtClean="0">
                <a:solidFill>
                  <a:srgbClr val="561C0E"/>
                </a:solidFill>
              </a:rPr>
              <a:t>кафетерий</a:t>
            </a:r>
            <a:endParaRPr lang="ru-RU" sz="1100" i="1" dirty="0">
              <a:solidFill>
                <a:srgbClr val="561C0E"/>
              </a:solidFill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3673980"/>
            <a:ext cx="223794" cy="316433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4054757"/>
            <a:ext cx="223794" cy="316433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3673980"/>
            <a:ext cx="223794" cy="316433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4007133"/>
            <a:ext cx="223794" cy="316433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4016657"/>
            <a:ext cx="223794" cy="316433"/>
          </a:xfrm>
          <a:prstGeom prst="rect">
            <a:avLst/>
          </a:prstGeom>
        </p:spPr>
      </p:pic>
      <p:sp>
        <p:nvSpPr>
          <p:cNvPr id="117" name="Прямоугольник 116"/>
          <p:cNvSpPr/>
          <p:nvPr/>
        </p:nvSpPr>
        <p:spPr>
          <a:xfrm>
            <a:off x="405829" y="4136009"/>
            <a:ext cx="2620910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зона отдыха и детский уголок</a:t>
            </a:r>
          </a:p>
        </p:txBody>
      </p:sp>
      <p:pic>
        <p:nvPicPr>
          <p:cNvPr id="118" name="Google Shape;567;g1085bbaee28_10_0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0787" y="4212950"/>
            <a:ext cx="223794" cy="31643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508;g1082862a88a_12_0"/>
          <p:cNvSpPr/>
          <p:nvPr/>
        </p:nvSpPr>
        <p:spPr>
          <a:xfrm rot="10800000">
            <a:off x="381140" y="3715840"/>
            <a:ext cx="5439141" cy="99162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0058" y="790303"/>
            <a:ext cx="2738387" cy="199353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lvl="0">
              <a:buSzPts val="1400"/>
            </a:pPr>
            <a:r>
              <a:rPr lang="ru-RU" sz="1300" b="1" dirty="0">
                <a:ea typeface="Arial"/>
                <a:cs typeface="Arial"/>
              </a:rPr>
              <a:t>Проект «Спортивные выходные» – </a:t>
            </a:r>
            <a:r>
              <a:rPr lang="ru-RU" sz="1300" dirty="0">
                <a:ea typeface="Arial"/>
                <a:cs typeface="Arial"/>
              </a:rPr>
              <a:t>возможность бесплатно заниматься спортом под руководством профессиональных тренеров. Это совместный проект центров </a:t>
            </a:r>
            <a:r>
              <a:rPr lang="ru-RU" sz="1300" dirty="0" err="1">
                <a:ea typeface="Arial"/>
                <a:cs typeface="Arial"/>
              </a:rPr>
              <a:t>госуслуг</a:t>
            </a:r>
            <a:r>
              <a:rPr lang="ru-RU" sz="1300" dirty="0">
                <a:ea typeface="Arial"/>
                <a:cs typeface="Arial"/>
              </a:rPr>
              <a:t> </a:t>
            </a:r>
            <a:r>
              <a:rPr lang="ru-RU" sz="1300" dirty="0" smtClean="0">
                <a:ea typeface="Arial"/>
                <a:cs typeface="Arial"/>
              </a:rPr>
              <a:t>«</a:t>
            </a:r>
            <a:r>
              <a:rPr lang="ru-RU" sz="1300" dirty="0">
                <a:ea typeface="Arial"/>
                <a:cs typeface="Arial"/>
              </a:rPr>
              <a:t>Мои Документы» </a:t>
            </a:r>
            <a:r>
              <a:rPr lang="ru-RU" sz="1300" dirty="0" smtClean="0">
                <a:ea typeface="Arial"/>
                <a:cs typeface="Arial"/>
              </a:rPr>
              <a:t/>
            </a:r>
            <a:br>
              <a:rPr lang="ru-RU" sz="1300" dirty="0" smtClean="0">
                <a:ea typeface="Arial"/>
                <a:cs typeface="Arial"/>
              </a:rPr>
            </a:br>
            <a:r>
              <a:rPr lang="ru-RU" sz="1300" dirty="0" smtClean="0">
                <a:ea typeface="Arial"/>
                <a:cs typeface="Arial"/>
              </a:rPr>
              <a:t>и </a:t>
            </a:r>
            <a:r>
              <a:rPr lang="ru-RU" sz="1300" dirty="0">
                <a:ea typeface="Arial"/>
                <a:cs typeface="Arial"/>
              </a:rPr>
              <a:t>Департамента спорта</a:t>
            </a:r>
          </a:p>
        </p:txBody>
      </p:sp>
      <p:sp>
        <p:nvSpPr>
          <p:cNvPr id="560" name="Google Shape;560;g1085bbaee28_10_0"/>
          <p:cNvSpPr/>
          <p:nvPr/>
        </p:nvSpPr>
        <p:spPr>
          <a:xfrm rot="10800000">
            <a:off x="3222085" y="793340"/>
            <a:ext cx="2567560" cy="200024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1085bbaee28_10_0"/>
          <p:cNvSpPr/>
          <p:nvPr/>
        </p:nvSpPr>
        <p:spPr>
          <a:xfrm>
            <a:off x="4271619" y="1090393"/>
            <a:ext cx="16563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онлайн-тренировок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085bbaee28_10_0"/>
          <p:cNvSpPr/>
          <p:nvPr/>
        </p:nvSpPr>
        <p:spPr>
          <a:xfrm>
            <a:off x="611625" y="4738582"/>
            <a:ext cx="3240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085bbaee28_10_0"/>
          <p:cNvSpPr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g1085bbaee28_10_0"/>
          <p:cNvCxnSpPr/>
          <p:nvPr/>
        </p:nvCxnSpPr>
        <p:spPr>
          <a:xfrm>
            <a:off x="259171" y="627534"/>
            <a:ext cx="55371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6" name="Google Shape;566;g1085bbaee28_10_0"/>
          <p:cNvSpPr/>
          <p:nvPr/>
        </p:nvSpPr>
        <p:spPr>
          <a:xfrm>
            <a:off x="251520" y="267494"/>
            <a:ext cx="6030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СПОРТИВНЫЕ ВЫХОДНЫЕ</a:t>
            </a:r>
            <a:endParaRPr sz="1500" b="1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g1085bbaee28_10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085bbaee28_10_0"/>
          <p:cNvSpPr/>
          <p:nvPr/>
        </p:nvSpPr>
        <p:spPr>
          <a:xfrm>
            <a:off x="3347925" y="965449"/>
            <a:ext cx="10080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337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3000" b="1" dirty="0" smtClean="0">
                <a:solidFill>
                  <a:srgbClr val="E74825"/>
                </a:solidFill>
              </a:rPr>
              <a:t>550</a:t>
            </a:r>
            <a:r>
              <a:rPr lang="ru-RU" sz="30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1085bbaee28_10_0"/>
          <p:cNvSpPr/>
          <p:nvPr/>
        </p:nvSpPr>
        <p:spPr>
          <a:xfrm>
            <a:off x="4608660" y="1474334"/>
            <a:ext cx="2361098" cy="755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участников </a:t>
            </a:r>
          </a:p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офлайн-сезона </a:t>
            </a:r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70" name="Google Shape;570;g1085bbaee28_10_0"/>
          <p:cNvSpPr/>
          <p:nvPr/>
        </p:nvSpPr>
        <p:spPr>
          <a:xfrm>
            <a:off x="3340634" y="1611284"/>
            <a:ext cx="1440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 smtClean="0">
                <a:solidFill>
                  <a:srgbClr val="E74825"/>
                </a:solidFill>
              </a:rPr>
              <a:t>&gt;31</a:t>
            </a:r>
            <a:r>
              <a:rPr lang="ru-RU" sz="18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тыс.</a:t>
            </a:r>
            <a:endParaRPr sz="18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1085bbaee28_10_0"/>
          <p:cNvSpPr/>
          <p:nvPr/>
        </p:nvSpPr>
        <p:spPr>
          <a:xfrm>
            <a:off x="4967451" y="2155821"/>
            <a:ext cx="1584300" cy="63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в летнем </a:t>
            </a:r>
            <a:endParaRPr lang="ru-RU" sz="1200" dirty="0" smtClean="0">
              <a:solidFill>
                <a:schemeClr val="dk1"/>
              </a:solidFill>
            </a:endParaRPr>
          </a:p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сезоне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73" name="Google Shape;573;g1085bbaee28_10_0"/>
          <p:cNvSpPr/>
          <p:nvPr/>
        </p:nvSpPr>
        <p:spPr>
          <a:xfrm>
            <a:off x="371255" y="3048318"/>
            <a:ext cx="5418390" cy="138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lvl="0" algn="just">
              <a:buSzPts val="1200"/>
            </a:pPr>
            <a:r>
              <a:rPr lang="ru-RU" sz="1100" dirty="0" smtClean="0">
                <a:solidFill>
                  <a:srgbClr val="623B2A"/>
                </a:solidFill>
              </a:rPr>
              <a:t>Впервые </a:t>
            </a:r>
            <a:r>
              <a:rPr lang="ru-RU" sz="1100" dirty="0">
                <a:solidFill>
                  <a:srgbClr val="623B2A"/>
                </a:solidFill>
              </a:rPr>
              <a:t>занятия в холодное время года </a:t>
            </a:r>
            <a:r>
              <a:rPr lang="ru-RU" sz="1100" dirty="0" smtClean="0">
                <a:solidFill>
                  <a:srgbClr val="623B2A"/>
                </a:solidFill>
              </a:rPr>
              <a:t>проходят </a:t>
            </a:r>
            <a:r>
              <a:rPr lang="ru-RU" sz="1100" dirty="0">
                <a:solidFill>
                  <a:srgbClr val="623B2A"/>
                </a:solidFill>
              </a:rPr>
              <a:t>на </a:t>
            </a:r>
            <a:r>
              <a:rPr lang="ru-RU" sz="1100" dirty="0" smtClean="0">
                <a:solidFill>
                  <a:srgbClr val="623B2A"/>
                </a:solidFill>
              </a:rPr>
              <a:t>8 уникальных </a:t>
            </a:r>
            <a:r>
              <a:rPr lang="ru-RU" sz="1100" dirty="0">
                <a:solidFill>
                  <a:srgbClr val="623B2A"/>
                </a:solidFill>
              </a:rPr>
              <a:t>закрытых локациях столицы — в студиях </a:t>
            </a:r>
            <a:r>
              <a:rPr lang="ru-RU" sz="1100" dirty="0" err="1" smtClean="0">
                <a:solidFill>
                  <a:srgbClr val="623B2A"/>
                </a:solidFill>
              </a:rPr>
              <a:t>Smstretching</a:t>
            </a:r>
            <a:r>
              <a:rPr lang="ru-RU" sz="1100" dirty="0">
                <a:solidFill>
                  <a:srgbClr val="623B2A"/>
                </a:solidFill>
              </a:rPr>
              <a:t>, Доме культуры «ГЭС-2», здании Северного речного вокзала и Доме культуры на ВДНХ.</a:t>
            </a:r>
            <a:endParaRPr sz="1100" b="0" i="0" u="none" strike="noStrike" cap="none" dirty="0">
              <a:solidFill>
                <a:srgbClr val="623B2A"/>
              </a:solidFill>
              <a:sym typeface="Arial"/>
            </a:endParaRPr>
          </a:p>
        </p:txBody>
      </p:sp>
      <p:sp>
        <p:nvSpPr>
          <p:cNvPr id="581" name="Google Shape;581;g1085bbaee28_10_0"/>
          <p:cNvSpPr/>
          <p:nvPr/>
        </p:nvSpPr>
        <p:spPr>
          <a:xfrm>
            <a:off x="3552376" y="2006210"/>
            <a:ext cx="1446871" cy="37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E74825"/>
                </a:solidFill>
              </a:rPr>
              <a:t>20</a:t>
            </a:r>
            <a:r>
              <a:rPr lang="ru-RU" sz="18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>локаций</a:t>
            </a:r>
            <a:endParaRPr sz="1300" b="1" dirty="0">
              <a:solidFill>
                <a:srgbClr val="E74825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446793" y="4911982"/>
            <a:ext cx="611357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507" y="3645975"/>
            <a:ext cx="565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623B2A"/>
                </a:solidFill>
              </a:rPr>
              <a:t>Самые популярные дисциплины проекта — </a:t>
            </a:r>
            <a:r>
              <a:rPr lang="ru-RU" sz="1200" dirty="0">
                <a:solidFill>
                  <a:srgbClr val="623B2A"/>
                </a:solidFill>
              </a:rPr>
              <a:t>йога, </a:t>
            </a:r>
            <a:r>
              <a:rPr lang="ru-RU" sz="1200" dirty="0" err="1">
                <a:solidFill>
                  <a:srgbClr val="623B2A"/>
                </a:solidFill>
              </a:rPr>
              <a:t>стретчинг</a:t>
            </a:r>
            <a:r>
              <a:rPr lang="ru-RU" sz="1200" dirty="0">
                <a:solidFill>
                  <a:srgbClr val="623B2A"/>
                </a:solidFill>
              </a:rPr>
              <a:t>, функциональный </a:t>
            </a:r>
            <a:r>
              <a:rPr lang="ru-RU" sz="1200" dirty="0" smtClean="0">
                <a:solidFill>
                  <a:srgbClr val="623B2A"/>
                </a:solidFill>
              </a:rPr>
              <a:t>и </a:t>
            </a:r>
            <a:r>
              <a:rPr lang="ru-RU" sz="1200" dirty="0">
                <a:solidFill>
                  <a:srgbClr val="623B2A"/>
                </a:solidFill>
              </a:rPr>
              <a:t>танцевальный тренинг.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171" y="2820099"/>
            <a:ext cx="53730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E74825"/>
                </a:solidFill>
              </a:rPr>
              <a:t>1 октября 2022 г. проект </a:t>
            </a:r>
            <a:r>
              <a:rPr lang="ru-RU" sz="1300" b="1" dirty="0">
                <a:solidFill>
                  <a:srgbClr val="E74825"/>
                </a:solidFill>
              </a:rPr>
              <a:t>стартовал в новом </a:t>
            </a:r>
            <a:r>
              <a:rPr lang="ru-RU" sz="1300" b="1" dirty="0" smtClean="0">
                <a:solidFill>
                  <a:srgbClr val="E74825"/>
                </a:solidFill>
              </a:rPr>
              <a:t>формате</a:t>
            </a:r>
            <a:endParaRPr lang="ru-RU" sz="1300" b="1" dirty="0">
              <a:solidFill>
                <a:srgbClr val="E7482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7243" y="2302930"/>
            <a:ext cx="15616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для тренировок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988918" y="267494"/>
            <a:ext cx="2846504" cy="4536504"/>
            <a:chOff x="6012170" y="267494"/>
            <a:chExt cx="2823252" cy="44994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4" y="635069"/>
              <a:ext cx="2823248" cy="188201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0" y="2517088"/>
              <a:ext cx="2823249" cy="1882341"/>
            </a:xfrm>
            <a:prstGeom prst="rect">
              <a:avLst/>
            </a:prstGeom>
          </p:spPr>
        </p:pic>
        <p:grpSp>
          <p:nvGrpSpPr>
            <p:cNvPr id="574" name="Google Shape;574;g1085bbaee28_10_0"/>
            <p:cNvGrpSpPr/>
            <p:nvPr/>
          </p:nvGrpSpPr>
          <p:grpSpPr>
            <a:xfrm>
              <a:off x="6012174" y="267494"/>
              <a:ext cx="1180306" cy="1159329"/>
              <a:chOff x="395536" y="195486"/>
              <a:chExt cx="1687116" cy="1656184"/>
            </a:xfrm>
          </p:grpSpPr>
          <p:sp>
            <p:nvSpPr>
              <p:cNvPr id="575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7" name="Google Shape;577;g1085bbaee28_10_0"/>
            <p:cNvGrpSpPr/>
            <p:nvPr/>
          </p:nvGrpSpPr>
          <p:grpSpPr>
            <a:xfrm>
              <a:off x="7654635" y="3607061"/>
              <a:ext cx="1180787" cy="1159880"/>
              <a:chOff x="1547126" y="3452451"/>
              <a:chExt cx="1261121" cy="1237998"/>
            </a:xfrm>
          </p:grpSpPr>
          <p:sp>
            <p:nvSpPr>
              <p:cNvPr id="578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323528" y="4138418"/>
            <a:ext cx="57257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75000"/>
                  </a:schemeClr>
                </a:solidFill>
              </a:rPr>
              <a:t>Сотрудники </a:t>
            </a:r>
            <a:r>
              <a:rPr lang="ru-RU" sz="1100" dirty="0">
                <a:solidFill>
                  <a:schemeClr val="tx1">
                    <a:lumMod val="75000"/>
                  </a:schemeClr>
                </a:solidFill>
              </a:rPr>
              <a:t>центра государственных услуг района Черемушки </a:t>
            </a:r>
            <a:r>
              <a:rPr lang="ru-RU" sz="1100" dirty="0" smtClean="0">
                <a:solidFill>
                  <a:schemeClr val="tx1">
                    <a:lumMod val="75000"/>
                  </a:schemeClr>
                </a:solidFill>
              </a:rPr>
              <a:t>принимают активное участие в данном проекте круглогодично. Один из сотрудников является капитаном команды уже не первый год. Тренировки проводят в Доме культуры «ГЭС-2»</a:t>
            </a:r>
            <a:endParaRPr lang="ru-RU" sz="11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30057" y="790303"/>
            <a:ext cx="5522101" cy="816682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1300" dirty="0" smtClean="0">
                <a:solidFill>
                  <a:schemeClr val="bg1"/>
                </a:solidFill>
              </a:rPr>
              <a:t>Сотрудники центров </a:t>
            </a:r>
            <a:r>
              <a:rPr lang="ru-RU" sz="1300" dirty="0" err="1" smtClean="0">
                <a:solidFill>
                  <a:schemeClr val="bg1"/>
                </a:solidFill>
              </a:rPr>
              <a:t>госуслуг</a:t>
            </a:r>
            <a:r>
              <a:rPr lang="ru-RU" sz="1300" dirty="0" smtClean="0">
                <a:solidFill>
                  <a:schemeClr val="bg1"/>
                </a:solidFill>
              </a:rPr>
              <a:t> </a:t>
            </a:r>
            <a:r>
              <a:rPr lang="ru-RU" sz="1300" b="1" dirty="0" smtClean="0">
                <a:solidFill>
                  <a:schemeClr val="bg1"/>
                </a:solidFill>
              </a:rPr>
              <a:t>работают администраторами </a:t>
            </a:r>
            <a:r>
              <a:rPr lang="ru-RU" sz="1300" dirty="0" smtClean="0">
                <a:solidFill>
                  <a:schemeClr val="bg1"/>
                </a:solidFill>
              </a:rPr>
              <a:t/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в  городских поликлиниках и </a:t>
            </a:r>
            <a:r>
              <a:rPr lang="ru-RU" sz="1300" dirty="0" err="1" smtClean="0">
                <a:solidFill>
                  <a:schemeClr val="bg1"/>
                </a:solidFill>
              </a:rPr>
              <a:t>ЦАОПах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508" name="Google Shape;508;g1082862a88a_12_0"/>
          <p:cNvSpPr/>
          <p:nvPr/>
        </p:nvSpPr>
        <p:spPr>
          <a:xfrm rot="10800000" flipV="1">
            <a:off x="332851" y="2738986"/>
            <a:ext cx="5519306" cy="9141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623B2A"/>
                </a:solidFill>
              </a:rPr>
              <a:t>Старт – </a:t>
            </a:r>
            <a:r>
              <a:rPr lang="ru-RU" sz="1200" b="1" dirty="0">
                <a:solidFill>
                  <a:srgbClr val="E74825"/>
                </a:solidFill>
              </a:rPr>
              <a:t>август 2020 года. </a:t>
            </a:r>
            <a:br>
              <a:rPr lang="ru-RU" sz="1200" b="1" dirty="0">
                <a:solidFill>
                  <a:srgbClr val="E74825"/>
                </a:solidFill>
              </a:rPr>
            </a:br>
            <a:r>
              <a:rPr lang="ru-RU" sz="1200" dirty="0">
                <a:solidFill>
                  <a:srgbClr val="623B2A"/>
                </a:solidFill>
              </a:rPr>
              <a:t>Сейчас </a:t>
            </a:r>
            <a:r>
              <a:rPr lang="ru-RU" sz="1200" b="1" dirty="0">
                <a:solidFill>
                  <a:srgbClr val="E74825"/>
                </a:solidFill>
              </a:rPr>
              <a:t>почти 1,5 тыс. специалистов центров </a:t>
            </a:r>
            <a:r>
              <a:rPr lang="ru-RU" sz="1200" b="1" dirty="0" err="1">
                <a:solidFill>
                  <a:srgbClr val="E74825"/>
                </a:solidFill>
              </a:rPr>
              <a:t>госуслуг</a:t>
            </a:r>
            <a:r>
              <a:rPr lang="ru-RU" sz="1200" b="1" dirty="0">
                <a:solidFill>
                  <a:srgbClr val="E74825"/>
                </a:solidFill>
              </a:rPr>
              <a:t> </a:t>
            </a:r>
            <a:r>
              <a:rPr lang="ru-RU" sz="1200" b="1" dirty="0" smtClean="0">
                <a:solidFill>
                  <a:srgbClr val="E74825"/>
                </a:solidFill>
              </a:rPr>
              <a:t/>
            </a:r>
            <a:br>
              <a:rPr lang="ru-RU" sz="1200" b="1" dirty="0" smtClean="0">
                <a:solidFill>
                  <a:srgbClr val="E74825"/>
                </a:solidFill>
              </a:rPr>
            </a:br>
            <a:r>
              <a:rPr lang="ru-RU" sz="1200" dirty="0" smtClean="0">
                <a:solidFill>
                  <a:srgbClr val="623B2A"/>
                </a:solidFill>
              </a:rPr>
              <a:t>работают </a:t>
            </a:r>
            <a:r>
              <a:rPr lang="ru-RU" sz="1200" dirty="0">
                <a:solidFill>
                  <a:srgbClr val="623B2A"/>
                </a:solidFill>
              </a:rPr>
              <a:t>администраторами в поликлиниках столицы</a:t>
            </a:r>
            <a:r>
              <a:rPr lang="ru-RU" sz="1200" dirty="0" smtClean="0">
                <a:solidFill>
                  <a:srgbClr val="623B2A"/>
                </a:solidFill>
              </a:rPr>
              <a:t>.</a:t>
            </a:r>
          </a:p>
          <a:p>
            <a:pPr>
              <a:lnSpc>
                <a:spcPts val="1800"/>
              </a:lnSpc>
            </a:pPr>
            <a:endParaRPr lang="ru-RU" sz="1300" dirty="0">
              <a:solidFill>
                <a:srgbClr val="623B2A"/>
              </a:solidFill>
            </a:endParaRP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28" y="4766734"/>
            <a:ext cx="3240300" cy="25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dirty="0">
                <a:solidFill>
                  <a:srgbClr val="E74825"/>
                </a:solidFill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85185" y="768650"/>
            <a:ext cx="5638137" cy="339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332853" y="1629057"/>
            <a:ext cx="5516508" cy="1171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ru-RU" sz="1050" dirty="0" smtClean="0">
                <a:solidFill>
                  <a:srgbClr val="561C0E"/>
                </a:solidFill>
              </a:rPr>
              <a:t>В </a:t>
            </a:r>
            <a:r>
              <a:rPr lang="ru-RU" sz="1050" dirty="0">
                <a:solidFill>
                  <a:srgbClr val="561C0E"/>
                </a:solidFill>
              </a:rPr>
              <a:t>их задачи входит решение различных вопросов пациентов: помочь записаться </a:t>
            </a:r>
            <a:r>
              <a:rPr lang="ru-RU" sz="1050" dirty="0" smtClean="0">
                <a:solidFill>
                  <a:srgbClr val="561C0E"/>
                </a:solidFill>
              </a:rPr>
              <a:t/>
            </a:r>
            <a:br>
              <a:rPr lang="ru-RU" sz="1050" dirty="0" smtClean="0">
                <a:solidFill>
                  <a:srgbClr val="561C0E"/>
                </a:solidFill>
              </a:rPr>
            </a:br>
            <a:r>
              <a:rPr lang="ru-RU" sz="1050" dirty="0" smtClean="0">
                <a:solidFill>
                  <a:srgbClr val="561C0E"/>
                </a:solidFill>
              </a:rPr>
              <a:t>к </a:t>
            </a:r>
            <a:r>
              <a:rPr lang="ru-RU" sz="1050" dirty="0">
                <a:solidFill>
                  <a:srgbClr val="561C0E"/>
                </a:solidFill>
              </a:rPr>
              <a:t>специалисту, сориентировать </a:t>
            </a:r>
            <a:r>
              <a:rPr lang="ru-RU" sz="1050" dirty="0" smtClean="0">
                <a:solidFill>
                  <a:srgbClr val="561C0E"/>
                </a:solidFill>
              </a:rPr>
              <a:t>по </a:t>
            </a:r>
            <a:r>
              <a:rPr lang="ru-RU" sz="1050" dirty="0">
                <a:solidFill>
                  <a:srgbClr val="561C0E"/>
                </a:solidFill>
              </a:rPr>
              <a:t>местоположению нужного кабинета, уточнить графики приема врачей. </a:t>
            </a:r>
            <a:endParaRPr lang="ru-RU" sz="1050" dirty="0" smtClean="0">
              <a:solidFill>
                <a:srgbClr val="561C0E"/>
              </a:solidFill>
            </a:endParaRPr>
          </a:p>
          <a:p>
            <a:pPr algn="just"/>
            <a:r>
              <a:rPr lang="ru-RU" sz="1050" dirty="0" smtClean="0">
                <a:solidFill>
                  <a:srgbClr val="561C0E"/>
                </a:solidFill>
              </a:rPr>
              <a:t>Сотрудники </a:t>
            </a:r>
            <a:r>
              <a:rPr lang="ru-RU" sz="1050" dirty="0">
                <a:solidFill>
                  <a:srgbClr val="561C0E"/>
                </a:solidFill>
              </a:rPr>
              <a:t>центров госуслуг освободили время медицинских работников для выполнения их непосредственной работы – оказания медицинской помощи пациентам. </a:t>
            </a:r>
            <a:r>
              <a:rPr lang="ru-RU" sz="1050" b="1" dirty="0">
                <a:solidFill>
                  <a:srgbClr val="561C0E"/>
                </a:solidFill>
              </a:rPr>
              <a:t>С 2021 года проект «Мой администратор» включен в основную деятельность центров </a:t>
            </a:r>
            <a:r>
              <a:rPr lang="ru-RU" sz="1050" b="1" dirty="0" err="1">
                <a:solidFill>
                  <a:srgbClr val="561C0E"/>
                </a:solidFill>
              </a:rPr>
              <a:t>госуслуг</a:t>
            </a:r>
            <a:r>
              <a:rPr lang="ru-RU" sz="1050" b="1" dirty="0">
                <a:solidFill>
                  <a:srgbClr val="561C0E"/>
                </a:solidFill>
              </a:rPr>
              <a:t>.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904296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28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 smtClean="0">
                <a:solidFill>
                  <a:srgbClr val="561C0E"/>
                </a:solidFill>
              </a:rPr>
              <a:t>МОЙ АДМИНИСТРАТОР</a:t>
            </a:r>
            <a:endParaRPr lang="ru-RU" sz="1500" b="1" dirty="0">
              <a:solidFill>
                <a:srgbClr val="561C0E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099721" y="256460"/>
            <a:ext cx="2763884" cy="4547538"/>
            <a:chOff x="6078071" y="220838"/>
            <a:chExt cx="2785534" cy="45831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105" y="590805"/>
              <a:ext cx="2784500" cy="185691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071" y="2427842"/>
              <a:ext cx="2770600" cy="2012386"/>
            </a:xfrm>
            <a:prstGeom prst="rect">
              <a:avLst/>
            </a:prstGeom>
          </p:spPr>
        </p:pic>
        <p:grpSp>
          <p:nvGrpSpPr>
            <p:cNvPr id="17" name="Google Shape;574;g1085bbaee28_10_0"/>
            <p:cNvGrpSpPr/>
            <p:nvPr/>
          </p:nvGrpSpPr>
          <p:grpSpPr>
            <a:xfrm>
              <a:off x="6079105" y="220838"/>
              <a:ext cx="1180306" cy="1159329"/>
              <a:chOff x="395536" y="195486"/>
              <a:chExt cx="1687116" cy="1656184"/>
            </a:xfrm>
          </p:grpSpPr>
          <p:sp>
            <p:nvSpPr>
              <p:cNvPr id="18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577;g1085bbaee28_10_0"/>
            <p:cNvGrpSpPr/>
            <p:nvPr/>
          </p:nvGrpSpPr>
          <p:grpSpPr>
            <a:xfrm>
              <a:off x="7667884" y="3644118"/>
              <a:ext cx="1180787" cy="1159880"/>
              <a:chOff x="1547126" y="3452451"/>
              <a:chExt cx="1261121" cy="1237998"/>
            </a:xfrm>
          </p:grpSpPr>
          <p:sp>
            <p:nvSpPr>
              <p:cNvPr id="21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" name="Google Shape;508;g1082862a88a_12_0"/>
          <p:cNvSpPr/>
          <p:nvPr/>
        </p:nvSpPr>
        <p:spPr>
          <a:xfrm rot="10800000" flipV="1">
            <a:off x="320241" y="3631431"/>
            <a:ext cx="5529120" cy="99097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ts val="1800"/>
              </a:lnSpc>
            </a:pPr>
            <a:r>
              <a:rPr lang="ru-RU" sz="1100" i="1" dirty="0" smtClean="0">
                <a:solidFill>
                  <a:schemeClr val="bg2">
                    <a:lumMod val="75000"/>
                  </a:schemeClr>
                </a:solidFill>
              </a:rPr>
              <a:t>В МФЦ районе Черемушки проходили стажировку будущие администраторы в городских поликлиник и успешно себя зарекомендовали.</a:t>
            </a:r>
          </a:p>
          <a:p>
            <a:pPr algn="just">
              <a:lnSpc>
                <a:spcPts val="1800"/>
              </a:lnSpc>
            </a:pPr>
            <a:r>
              <a:rPr lang="ru-RU" sz="1100" i="1" dirty="0" smtClean="0">
                <a:solidFill>
                  <a:schemeClr val="bg2">
                    <a:lumMod val="75000"/>
                  </a:schemeClr>
                </a:solidFill>
              </a:rPr>
              <a:t>Также МФЦ района Черемушки в мае 2022 года учувствовали в   информирование жителей нашего района об открытие поликлиник после ремонта детской поликлинике по адресу: Профсоюзная ул., д.52 и взрослой поликлинике по адресу: Архитектора Власова ул., д </a:t>
            </a:r>
            <a:r>
              <a:rPr lang="ru-RU" sz="1100" dirty="0" smtClean="0">
                <a:solidFill>
                  <a:schemeClr val="tx1">
                    <a:lumMod val="75000"/>
                  </a:schemeClr>
                </a:solidFill>
              </a:rPr>
              <a:t>31</a:t>
            </a:r>
            <a:endParaRPr lang="ru-RU" sz="11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42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87" y="604987"/>
            <a:ext cx="2872714" cy="1915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61" y="2534177"/>
            <a:ext cx="2870540" cy="1913694"/>
          </a:xfrm>
          <a:prstGeom prst="rect">
            <a:avLst/>
          </a:prstGeom>
        </p:spPr>
      </p:pic>
      <p:sp>
        <p:nvSpPr>
          <p:cNvPr id="508" name="Google Shape;508;g1082862a88a_12_0"/>
          <p:cNvSpPr/>
          <p:nvPr/>
        </p:nvSpPr>
        <p:spPr>
          <a:xfrm rot="10800000">
            <a:off x="357129" y="3493977"/>
            <a:ext cx="5509849" cy="112709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78165" y="1832916"/>
            <a:ext cx="5667780" cy="157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ru-RU" sz="1100" b="1" dirty="0" smtClean="0">
                <a:solidFill>
                  <a:srgbClr val="623B2A"/>
                </a:solidFill>
              </a:rPr>
              <a:t>Ключевым инструментом в </a:t>
            </a:r>
            <a:r>
              <a:rPr lang="ru-RU" sz="1100" b="1" dirty="0">
                <a:solidFill>
                  <a:srgbClr val="623B2A"/>
                </a:solidFill>
              </a:rPr>
              <a:t>адаптации и социализации становится трудовая занятость: </a:t>
            </a:r>
            <a:r>
              <a:rPr lang="ru-RU" sz="1100" dirty="0">
                <a:solidFill>
                  <a:srgbClr val="623B2A"/>
                </a:solidFill>
              </a:rPr>
              <a:t>работа помогает </a:t>
            </a:r>
            <a:r>
              <a:rPr lang="ru-RU" sz="1100" dirty="0" smtClean="0">
                <a:solidFill>
                  <a:srgbClr val="623B2A"/>
                </a:solidFill>
              </a:rPr>
              <a:t>реализовать </a:t>
            </a:r>
            <a:r>
              <a:rPr lang="ru-RU" sz="1100" dirty="0">
                <a:solidFill>
                  <a:srgbClr val="623B2A"/>
                </a:solidFill>
              </a:rPr>
              <a:t>личностный потенциал, обрести независимость </a:t>
            </a:r>
            <a:r>
              <a:rPr lang="ru-RU" sz="1100" dirty="0" smtClean="0">
                <a:solidFill>
                  <a:srgbClr val="623B2A"/>
                </a:solidFill>
              </a:rPr>
              <a:t>и уверенность в </a:t>
            </a:r>
            <a:r>
              <a:rPr lang="ru-RU" sz="1100" dirty="0">
                <a:solidFill>
                  <a:srgbClr val="623B2A"/>
                </a:solidFill>
              </a:rPr>
              <a:t>собственных силах</a:t>
            </a:r>
            <a:r>
              <a:rPr lang="ru-RU" sz="1100" dirty="0" smtClean="0">
                <a:solidFill>
                  <a:srgbClr val="623B2A"/>
                </a:solidFill>
              </a:rPr>
              <a:t>.</a:t>
            </a:r>
          </a:p>
          <a:p>
            <a:pPr lvl="0" algn="just">
              <a:lnSpc>
                <a:spcPct val="107000"/>
              </a:lnSpc>
              <a:spcBef>
                <a:spcPts val="1200"/>
              </a:spcBef>
            </a:pPr>
            <a:r>
              <a:rPr lang="ru-RU" sz="1100" dirty="0">
                <a:solidFill>
                  <a:srgbClr val="623B2A"/>
                </a:solidFill>
              </a:rPr>
              <a:t>На Премии </a:t>
            </a:r>
            <a:r>
              <a:rPr lang="ru-RU" sz="1100" b="1" dirty="0" smtClean="0">
                <a:solidFill>
                  <a:srgbClr val="623B2A"/>
                </a:solidFill>
              </a:rPr>
              <a:t>HR-бренд-2021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r>
              <a:rPr lang="ru-RU" sz="1100" dirty="0">
                <a:solidFill>
                  <a:srgbClr val="623B2A"/>
                </a:solidFill>
              </a:rPr>
              <a:t>«Мои Документы» стали победителями </a:t>
            </a:r>
            <a:r>
              <a:rPr lang="ru-RU" sz="1100" dirty="0" smtClean="0">
                <a:solidFill>
                  <a:srgbClr val="623B2A"/>
                </a:solidFill>
              </a:rPr>
              <a:t/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в </a:t>
            </a:r>
            <a:r>
              <a:rPr lang="ru-RU" sz="1100" dirty="0">
                <a:solidFill>
                  <a:srgbClr val="623B2A"/>
                </a:solidFill>
              </a:rPr>
              <a:t>номинации «Равные возможности».  Ее получают только те работодатели, которые обеспечивают лучшие условия труда людям с инвалидностью. 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endParaRPr sz="1100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450086" y="1065607"/>
            <a:ext cx="3966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1082862a88a_12_0"/>
          <p:cNvSpPr/>
          <p:nvPr/>
        </p:nvSpPr>
        <p:spPr>
          <a:xfrm>
            <a:off x="497058" y="3578787"/>
            <a:ext cx="5697416" cy="833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проекта – </a:t>
            </a:r>
            <a:r>
              <a:rPr lang="ru-RU" sz="1300" b="1" dirty="0">
                <a:solidFill>
                  <a:srgbClr val="E74825"/>
                </a:solidFill>
              </a:rPr>
              <a:t>март 2021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уже </a:t>
            </a:r>
            <a:r>
              <a:rPr lang="ru-RU" sz="1300" b="1" dirty="0" smtClean="0">
                <a:solidFill>
                  <a:srgbClr val="E74825"/>
                </a:solidFill>
              </a:rPr>
              <a:t>88 </a:t>
            </a:r>
            <a:r>
              <a:rPr lang="ru-RU" sz="1300" b="1" dirty="0">
                <a:solidFill>
                  <a:srgbClr val="E74825"/>
                </a:solidFill>
              </a:rPr>
              <a:t>воспитанников </a:t>
            </a:r>
            <a:r>
              <a:rPr lang="ru-RU" sz="1300" dirty="0">
                <a:solidFill>
                  <a:srgbClr val="623B2A"/>
                </a:solidFill>
              </a:rPr>
              <a:t>психоневрологических интернатов работают </a:t>
            </a:r>
            <a:r>
              <a:rPr lang="ru-RU" sz="1300" b="1" dirty="0">
                <a:solidFill>
                  <a:srgbClr val="E74825"/>
                </a:solidFill>
              </a:rPr>
              <a:t>в </a:t>
            </a:r>
            <a:r>
              <a:rPr lang="ru-RU" sz="1300" b="1" dirty="0" smtClean="0">
                <a:solidFill>
                  <a:srgbClr val="E74825"/>
                </a:solidFill>
              </a:rPr>
              <a:t>51 офисе </a:t>
            </a:r>
            <a:r>
              <a:rPr lang="ru-RU" sz="1300" b="1" dirty="0">
                <a:solidFill>
                  <a:srgbClr val="E74825"/>
                </a:solidFill>
              </a:rPr>
              <a:t>«Мои Документы» </a:t>
            </a:r>
            <a:endParaRPr lang="ru-RU" sz="1300" b="1" dirty="0" smtClean="0">
              <a:solidFill>
                <a:srgbClr val="E74825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200" dirty="0">
                <a:solidFill>
                  <a:srgbClr val="623B2A"/>
                </a:solidFill>
              </a:rPr>
              <a:t>В МФЦ района Черемушки работает </a:t>
            </a:r>
            <a:r>
              <a:rPr lang="ru-RU" sz="1200" b="1" dirty="0">
                <a:solidFill>
                  <a:srgbClr val="E74825"/>
                </a:solidFill>
              </a:rPr>
              <a:t>1 </a:t>
            </a:r>
            <a:r>
              <a:rPr lang="ru-RU" sz="1200" b="1" dirty="0" smtClean="0">
                <a:solidFill>
                  <a:srgbClr val="E74825"/>
                </a:solidFill>
              </a:rPr>
              <a:t>воспитанник</a:t>
            </a:r>
            <a:endParaRPr lang="ru-RU" sz="1200" b="1" dirty="0">
              <a:solidFill>
                <a:srgbClr val="E74825"/>
              </a:solidFill>
            </a:endParaRPr>
          </a:p>
          <a:p>
            <a:pPr>
              <a:lnSpc>
                <a:spcPts val="1800"/>
              </a:lnSpc>
            </a:pPr>
            <a:endParaRPr lang="ru-RU" sz="1300" b="1" dirty="0">
              <a:solidFill>
                <a:srgbClr val="E74825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070877" y="250308"/>
            <a:ext cx="1180245" cy="1159328"/>
            <a:chOff x="395536" y="195486"/>
            <a:chExt cx="1687116" cy="1656184"/>
          </a:xfrm>
          <a:effectLst/>
        </p:grpSpPr>
        <p:sp>
          <p:nvSpPr>
            <p:cNvPr id="20" name="Полилиния 19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782757" y="3644670"/>
            <a:ext cx="1180245" cy="1159328"/>
            <a:chOff x="1547664" y="3452978"/>
            <a:chExt cx="1260582" cy="1237470"/>
          </a:xfrm>
        </p:grpSpPr>
        <p:sp>
          <p:nvSpPr>
            <p:cNvPr id="23" name="Полилиния 22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Google Shape;494;p12"/>
          <p:cNvSpPr/>
          <p:nvPr/>
        </p:nvSpPr>
        <p:spPr>
          <a:xfrm>
            <a:off x="251520" y="267494"/>
            <a:ext cx="7704856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300" b="1" dirty="0">
                <a:solidFill>
                  <a:srgbClr val="561C0E"/>
                </a:solidFill>
              </a:rPr>
              <a:t>СОПРОВОЖДАЕМОЕ ТРУДОУСТРОЙСТВО ВОСПИТАННИКОВ ПНИ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57129" y="794426"/>
            <a:ext cx="5509850" cy="1068266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50086" y="879685"/>
            <a:ext cx="52483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Проект по трудоустройству проживающих </a:t>
            </a:r>
            <a:r>
              <a:rPr lang="en-US" sz="1300" b="1" dirty="0" smtClean="0">
                <a:solidFill>
                  <a:schemeClr val="bg1"/>
                </a:solidFill>
              </a:rPr>
              <a:t/>
            </a:r>
            <a:br>
              <a:rPr lang="en-US" sz="1300" b="1" dirty="0" smtClean="0">
                <a:solidFill>
                  <a:schemeClr val="bg1"/>
                </a:solidFill>
              </a:rPr>
            </a:br>
            <a:r>
              <a:rPr lang="ru-RU" sz="1300" b="1" dirty="0" smtClean="0">
                <a:solidFill>
                  <a:schemeClr val="bg1"/>
                </a:solidFill>
              </a:rPr>
              <a:t>в </a:t>
            </a:r>
            <a:r>
              <a:rPr lang="ru-RU" sz="1300" b="1" dirty="0">
                <a:solidFill>
                  <a:schemeClr val="bg1"/>
                </a:solidFill>
              </a:rPr>
              <a:t>психоневрологических интернатах </a:t>
            </a:r>
            <a:r>
              <a:rPr lang="ru-RU" sz="1300" dirty="0">
                <a:solidFill>
                  <a:schemeClr val="bg1"/>
                </a:solidFill>
              </a:rPr>
              <a:t>направлен </a:t>
            </a:r>
            <a:r>
              <a:rPr lang="en-US" sz="1300" dirty="0" smtClean="0">
                <a:solidFill>
                  <a:schemeClr val="bg1"/>
                </a:solidFill>
              </a:rPr>
              <a:t/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на </a:t>
            </a:r>
            <a:r>
              <a:rPr lang="ru-RU" sz="1300" dirty="0">
                <a:solidFill>
                  <a:schemeClr val="bg1"/>
                </a:solidFill>
              </a:rPr>
              <a:t>создание беспрепятственного пространства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для жизни людей с ментальными </a:t>
            </a:r>
            <a:r>
              <a:rPr lang="ru-RU" sz="1300" dirty="0" smtClean="0">
                <a:solidFill>
                  <a:schemeClr val="bg1"/>
                </a:solidFill>
              </a:rPr>
              <a:t>особенностями </a:t>
            </a:r>
            <a:endParaRPr lang="ru-RU" sz="1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28;p13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6242348" y="339502"/>
            <a:ext cx="2588126" cy="4471696"/>
            <a:chOff x="395535" y="339502"/>
            <a:chExt cx="2588126" cy="4471696"/>
          </a:xfrm>
        </p:grpSpPr>
        <p:pic>
          <p:nvPicPr>
            <p:cNvPr id="38" name="Google Shape;52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682906"/>
              <a:ext cx="2588125" cy="1813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527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2469276"/>
              <a:ext cx="2588125" cy="20046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" name="Google Shape;531;p13"/>
            <p:cNvGrpSpPr/>
            <p:nvPr/>
          </p:nvGrpSpPr>
          <p:grpSpPr>
            <a:xfrm>
              <a:off x="395535" y="339502"/>
              <a:ext cx="1180245" cy="1159328"/>
              <a:chOff x="395536" y="195486"/>
              <a:chExt cx="1687116" cy="1656184"/>
            </a:xfrm>
          </p:grpSpPr>
          <p:sp>
            <p:nvSpPr>
              <p:cNvPr id="44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534;p13"/>
            <p:cNvGrpSpPr/>
            <p:nvPr/>
          </p:nvGrpSpPr>
          <p:grpSpPr>
            <a:xfrm>
              <a:off x="1803416" y="3651870"/>
              <a:ext cx="1180245" cy="1159328"/>
              <a:chOff x="1547664" y="3452978"/>
              <a:chExt cx="1260582" cy="1237470"/>
            </a:xfrm>
          </p:grpSpPr>
          <p:sp>
            <p:nvSpPr>
              <p:cNvPr id="42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Google Shape;538;p1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67341" y="966652"/>
            <a:ext cx="2939144" cy="1005840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Google Shape;525;p13"/>
          <p:cNvSpPr/>
          <p:nvPr/>
        </p:nvSpPr>
        <p:spPr>
          <a:xfrm rot="10800000">
            <a:off x="3495911" y="951633"/>
            <a:ext cx="2304300" cy="352231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541;p13"/>
          <p:cNvSpPr txBox="1"/>
          <p:nvPr/>
        </p:nvSpPr>
        <p:spPr>
          <a:xfrm>
            <a:off x="251520" y="2211710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42;p13"/>
          <p:cNvSpPr txBox="1"/>
          <p:nvPr/>
        </p:nvSpPr>
        <p:spPr>
          <a:xfrm>
            <a:off x="251520" y="3661742"/>
            <a:ext cx="324036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ПЕРСОНАЛЬНЫЙ ПОМОЩНИК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43;p13"/>
          <p:cNvSpPr txBox="1"/>
          <p:nvPr/>
        </p:nvSpPr>
        <p:spPr>
          <a:xfrm>
            <a:off x="251520" y="2511718"/>
            <a:ext cx="3024336" cy="8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Обеспечение ветеранов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самыми востребованными государственными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услугами на дому</a:t>
            </a:r>
            <a:endParaRPr sz="1400" b="0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47;p13"/>
          <p:cNvSpPr/>
          <p:nvPr/>
        </p:nvSpPr>
        <p:spPr>
          <a:xfrm>
            <a:off x="251520" y="3920157"/>
            <a:ext cx="28803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Руководитель центра госуслуг</a:t>
            </a:r>
            <a:endParaRPr sz="1400" b="0" i="0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3654333" y="2653868"/>
            <a:ext cx="2232300" cy="739357"/>
            <a:chOff x="3654333" y="2261399"/>
            <a:chExt cx="2232300" cy="739357"/>
          </a:xfrm>
        </p:grpSpPr>
        <p:sp>
          <p:nvSpPr>
            <p:cNvPr id="54" name="Google Shape;544;p13"/>
            <p:cNvSpPr txBox="1"/>
            <p:nvPr/>
          </p:nvSpPr>
          <p:spPr>
            <a:xfrm>
              <a:off x="3654333" y="2546256"/>
              <a:ext cx="2232300" cy="4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8637" marR="252208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звонков руководителям центров </a:t>
              </a:r>
              <a:r>
                <a:rPr lang="ru-RU" sz="14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госуслуг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48;p13"/>
            <p:cNvSpPr txBox="1"/>
            <p:nvPr/>
          </p:nvSpPr>
          <p:spPr>
            <a:xfrm>
              <a:off x="3654333" y="2261399"/>
              <a:ext cx="1295700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4000" b="1" baseline="-25000" dirty="0" smtClean="0">
                  <a:solidFill>
                    <a:srgbClr val="E74825"/>
                  </a:solidFill>
                </a:rPr>
                <a:t>30</a:t>
              </a: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lang="ru-RU" sz="4000" b="0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654333" y="3631575"/>
            <a:ext cx="1838682" cy="535706"/>
            <a:chOff x="3654333" y="3374391"/>
            <a:chExt cx="1838682" cy="535706"/>
          </a:xfrm>
        </p:grpSpPr>
        <p:sp>
          <p:nvSpPr>
            <p:cNvPr id="57" name="Google Shape;545;p13"/>
            <p:cNvSpPr txBox="1"/>
            <p:nvPr/>
          </p:nvSpPr>
          <p:spPr>
            <a:xfrm>
              <a:off x="3654333" y="3669797"/>
              <a:ext cx="1838682" cy="2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4600" rIns="0" bIns="0" anchor="t" anchorCtr="0">
              <a:spAutoFit/>
            </a:bodyPr>
            <a:lstStyle/>
            <a:p>
              <a:pPr marL="8637" marR="3455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оказанных 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49;p13"/>
            <p:cNvSpPr txBox="1"/>
            <p:nvPr/>
          </p:nvSpPr>
          <p:spPr>
            <a:xfrm>
              <a:off x="3654333" y="3374391"/>
              <a:ext cx="1483941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baseline="-25000" dirty="0" smtClean="0">
                  <a:solidFill>
                    <a:srgbClr val="E74825"/>
                  </a:solidFill>
                </a:rPr>
                <a:t>&gt;20</a:t>
              </a: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ru-RU" sz="4000" b="0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" name="Google Shape;551;p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92" y="1082024"/>
            <a:ext cx="2664295" cy="81324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4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 ВЕТЕРАНАХ»</a:t>
            </a:r>
            <a:endParaRPr lang="ru-RU" dirty="0"/>
          </a:p>
        </p:txBody>
      </p:sp>
      <p:grpSp>
        <p:nvGrpSpPr>
          <p:cNvPr id="65" name="Группа 64"/>
          <p:cNvGrpSpPr/>
          <p:nvPr/>
        </p:nvGrpSpPr>
        <p:grpSpPr>
          <a:xfrm>
            <a:off x="3654333" y="1036456"/>
            <a:ext cx="2016300" cy="1379061"/>
            <a:chOff x="3654333" y="1036456"/>
            <a:chExt cx="2016300" cy="1379061"/>
          </a:xfrm>
        </p:grpSpPr>
        <p:sp>
          <p:nvSpPr>
            <p:cNvPr id="66" name="Google Shape;546;p13"/>
            <p:cNvSpPr txBox="1"/>
            <p:nvPr/>
          </p:nvSpPr>
          <p:spPr>
            <a:xfrm>
              <a:off x="3654333" y="1036456"/>
              <a:ext cx="1511623" cy="433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688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&gt;500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50;p13"/>
            <p:cNvSpPr txBox="1"/>
            <p:nvPr/>
          </p:nvSpPr>
          <p:spPr>
            <a:xfrm>
              <a:off x="3654333" y="1530215"/>
              <a:ext cx="2016300" cy="885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1986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ветеранов Великой Отечественной </a:t>
              </a:r>
              <a:r>
                <a:rPr lang="ru-RU" sz="1400" b="0" i="0" u="none" strike="noStrike" cap="none" dirty="0" smtClean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войны</a:t>
              </a:r>
            </a:p>
            <a:p>
              <a:pPr marL="19865">
                <a:buSzPts val="1400"/>
              </a:pPr>
              <a:r>
                <a:rPr lang="ru-RU" dirty="0">
                  <a:solidFill>
                    <a:srgbClr val="623B2A"/>
                  </a:solidFill>
                </a:rPr>
                <a:t>посетили сотрудники центров </a:t>
              </a:r>
              <a:r>
                <a:rPr lang="ru-RU" dirty="0" err="1" smtClean="0">
                  <a:solidFill>
                    <a:srgbClr val="623B2A"/>
                  </a:solidFill>
                </a:rPr>
                <a:t>госуслуг</a:t>
              </a:r>
              <a:endParaRPr lang="ru-RU" dirty="0">
                <a:solidFill>
                  <a:srgbClr val="623B2A"/>
                </a:solidFill>
              </a:endParaRPr>
            </a:p>
          </p:txBody>
        </p:sp>
      </p:grpSp>
      <p:sp>
        <p:nvSpPr>
          <p:cNvPr id="34" name="Google Shape;540;p13"/>
          <p:cNvSpPr/>
          <p:nvPr/>
        </p:nvSpPr>
        <p:spPr>
          <a:xfrm>
            <a:off x="2849336" y="652284"/>
            <a:ext cx="2933242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В МФЦ района Черемушки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691" y="639391"/>
            <a:ext cx="4171350" cy="253817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629691" y="3177570"/>
            <a:ext cx="4171349" cy="162642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7" name="Google Shape;587;p14"/>
          <p:cNvSpPr txBox="1"/>
          <p:nvPr/>
        </p:nvSpPr>
        <p:spPr>
          <a:xfrm>
            <a:off x="5634473" y="4118531"/>
            <a:ext cx="1447761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29 </a:t>
            </a:r>
            <a:endParaRPr sz="36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4"/>
          <p:cNvSpPr txBox="1"/>
          <p:nvPr/>
        </p:nvSpPr>
        <p:spPr>
          <a:xfrm>
            <a:off x="7170454" y="4044421"/>
            <a:ext cx="1784061" cy="61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центров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госуслуг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Москвы, </a:t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где размещена выставка </a:t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основе собранных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материалов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4"/>
          <p:cNvSpPr txBox="1"/>
          <p:nvPr/>
        </p:nvSpPr>
        <p:spPr>
          <a:xfrm>
            <a:off x="3954531" y="3750579"/>
            <a:ext cx="1934570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 smtClean="0">
                <a:solidFill>
                  <a:srgbClr val="E74825"/>
                </a:solidFill>
                <a:sym typeface="Arial"/>
              </a:rPr>
              <a:t>&gt;</a:t>
            </a:r>
            <a:r>
              <a:rPr lang="ru-RU" sz="3600" b="1" baseline="-25000" dirty="0" smtClean="0">
                <a:solidFill>
                  <a:srgbClr val="E74825"/>
                </a:solidFill>
              </a:rPr>
              <a:t>13 500</a:t>
            </a:r>
            <a:endParaRPr sz="3600" b="1" i="0" u="none" strike="noStrike" cap="none" baseline="-25000" dirty="0">
              <a:solidFill>
                <a:srgbClr val="E74825"/>
              </a:solidFill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4715538" y="4013692"/>
            <a:ext cx="16460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документов времен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Великой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Отечественной войны, переданных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хранение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4"/>
          <p:cNvSpPr txBox="1"/>
          <p:nvPr/>
        </p:nvSpPr>
        <p:spPr>
          <a:xfrm>
            <a:off x="4943035" y="2479774"/>
            <a:ext cx="1318287" cy="16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42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4"/>
          <p:cNvSpPr txBox="1"/>
          <p:nvPr/>
        </p:nvSpPr>
        <p:spPr>
          <a:xfrm>
            <a:off x="6167834" y="3257122"/>
            <a:ext cx="91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r" rtl="0">
              <a:lnSpc>
                <a:spcPct val="53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4,6</a:t>
            </a:r>
            <a:r>
              <a:rPr lang="ru-RU" sz="14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4"/>
          <p:cNvSpPr txBox="1"/>
          <p:nvPr/>
        </p:nvSpPr>
        <p:spPr>
          <a:xfrm>
            <a:off x="7179812" y="3527347"/>
            <a:ext cx="1678816" cy="53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</a:t>
            </a:r>
            <a:endParaRPr lang="ru-RU" sz="9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выставки москвичами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4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92" y="756135"/>
            <a:ext cx="2963272" cy="635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93;p14"/>
          <p:cNvSpPr txBox="1"/>
          <p:nvPr/>
        </p:nvSpPr>
        <p:spPr>
          <a:xfrm>
            <a:off x="402992" y="1376781"/>
            <a:ext cx="3887068" cy="335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О ПРОЕКТЕ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Проект «Москва — с заботой об истории» направлен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на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сохранение семейных реликвий и историй москвичей.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В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рамках акции через центры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в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Главархив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горожане могут передать свои материалы: фотографии, документы, письма, предметы быта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гардероба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Основная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цель — сберечь подлинные истории жителей, рассказать о них москвичам и поделиться со следующими поколениями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sym typeface="Arial"/>
              </a:rPr>
              <a:t>ВЫСТАВКИ </a:t>
            </a: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</a:rPr>
              <a:t>В ЦЕНТРАХ ГОСУСЛУГ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На основе переданных материалов в центрах </a:t>
            </a:r>
            <a:r>
              <a:rPr lang="ru-RU" sz="1100" b="0" i="0" u="none" strike="noStrike" cap="none" dirty="0" err="1" smtClean="0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 организована одноименная выставка. В экспозициях представлены интересные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факты, документы </a:t>
            </a:r>
            <a:r>
              <a:rPr lang="ru-RU" sz="1100" dirty="0">
                <a:solidFill>
                  <a:schemeClr val="dk1"/>
                </a:solidFill>
              </a:rPr>
              <a:t/>
            </a:r>
            <a:br>
              <a:rPr lang="ru-RU" sz="1100" dirty="0">
                <a:solidFill>
                  <a:schemeClr val="dk1"/>
                </a:solidFill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фотографии, познавательная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инфографика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а также видео- и </a:t>
            </a:r>
            <a:r>
              <a:rPr lang="ru-RU" sz="1100" b="0" i="0" u="none" strike="noStrike" cap="none" dirty="0" err="1" smtClean="0">
                <a:solidFill>
                  <a:schemeClr val="dk1"/>
                </a:solidFill>
                <a:sym typeface="Arial"/>
              </a:rPr>
              <a:t>аудиоконтент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интерактивные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тач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-экраны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en-US" sz="1100" dirty="0" smtClean="0">
                <a:solidFill>
                  <a:schemeClr val="dk1"/>
                </a:solidFill>
              </a:rPr>
              <a:t>c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викторинами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играми.</a:t>
            </a: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Заголовок 1"/>
          <p:cNvSpPr/>
          <p:nvPr/>
        </p:nvSpPr>
        <p:spPr>
          <a:xfrm>
            <a:off x="4470166" y="3184842"/>
            <a:ext cx="1857158" cy="4647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037"/>
              </a:lnSpc>
            </a:pPr>
            <a:r>
              <a:rPr lang="ru-RU" sz="1400" dirty="0"/>
              <a:t>За время проекта</a:t>
            </a:r>
          </a:p>
        </p:txBody>
      </p:sp>
      <p:sp>
        <p:nvSpPr>
          <p:cNvPr id="19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ОБ ИСТОРИИ»</a:t>
            </a:r>
            <a:endParaRPr lang="ru-RU" dirty="0"/>
          </a:p>
        </p:txBody>
      </p:sp>
      <p:cxnSp>
        <p:nvCxnSpPr>
          <p:cNvPr id="21" name="Google Shape;307;p5"/>
          <p:cNvCxnSpPr/>
          <p:nvPr/>
        </p:nvCxnSpPr>
        <p:spPr>
          <a:xfrm>
            <a:off x="259171" y="627534"/>
            <a:ext cx="42290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Google Shape;309;p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485900" y="4803998"/>
            <a:ext cx="731513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oogle Shape;614;p15"/>
          <p:cNvGrpSpPr/>
          <p:nvPr/>
        </p:nvGrpSpPr>
        <p:grpSpPr>
          <a:xfrm>
            <a:off x="4633417" y="275302"/>
            <a:ext cx="1180245" cy="1159328"/>
            <a:chOff x="395536" y="195486"/>
            <a:chExt cx="1687116" cy="1656184"/>
          </a:xfrm>
        </p:grpSpPr>
        <p:sp>
          <p:nvSpPr>
            <p:cNvPr id="28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628;p15"/>
          <p:cNvGrpSpPr/>
          <p:nvPr/>
        </p:nvGrpSpPr>
        <p:grpSpPr>
          <a:xfrm>
            <a:off x="7620795" y="2368019"/>
            <a:ext cx="1180245" cy="1159328"/>
            <a:chOff x="1547664" y="3452978"/>
            <a:chExt cx="1260582" cy="1237470"/>
          </a:xfrm>
        </p:grpSpPr>
        <p:sp>
          <p:nvSpPr>
            <p:cNvPr id="31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711996" y="3737797"/>
            <a:ext cx="463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E74825"/>
                </a:solidFill>
              </a:rPr>
              <a:t>ИЗ </a:t>
            </a:r>
            <a:r>
              <a:rPr lang="ru-RU" sz="1000" b="1" dirty="0">
                <a:solidFill>
                  <a:srgbClr val="E74825"/>
                </a:solidFill>
              </a:rPr>
              <a:t>5</a:t>
            </a:r>
            <a:endParaRPr lang="ru-RU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249249" y="898284"/>
            <a:ext cx="2942187" cy="1379439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0" name="Google Shape;610;p15"/>
          <p:cNvSpPr/>
          <p:nvPr/>
        </p:nvSpPr>
        <p:spPr>
          <a:xfrm rot="10800000">
            <a:off x="3389640" y="905972"/>
            <a:ext cx="2585423" cy="33414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5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5"/>
          <p:cNvSpPr txBox="1"/>
          <p:nvPr/>
        </p:nvSpPr>
        <p:spPr>
          <a:xfrm>
            <a:off x="445479" y="1079141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5"/>
          <p:cNvSpPr txBox="1"/>
          <p:nvPr/>
        </p:nvSpPr>
        <p:spPr>
          <a:xfrm>
            <a:off x="458429" y="1424063"/>
            <a:ext cx="2297661" cy="60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Проведение экспресс-анализа ключевых показателей организма</a:t>
            </a:r>
            <a:endParaRPr sz="1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5"/>
          <p:cNvSpPr txBox="1"/>
          <p:nvPr/>
        </p:nvSpPr>
        <p:spPr>
          <a:xfrm>
            <a:off x="3566598" y="2277723"/>
            <a:ext cx="2232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8637" marR="25220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обследований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5"/>
          <p:cNvSpPr txBox="1"/>
          <p:nvPr/>
        </p:nvSpPr>
        <p:spPr>
          <a:xfrm>
            <a:off x="3538463" y="933209"/>
            <a:ext cx="1014000" cy="29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4000" b="1" baseline="-25000" dirty="0">
                <a:solidFill>
                  <a:srgbClr val="E74825"/>
                </a:solidFill>
              </a:rPr>
              <a:t>в </a:t>
            </a:r>
            <a:r>
              <a:rPr lang="ru-RU" sz="4000" b="1" baseline="-25000" dirty="0" smtClean="0">
                <a:solidFill>
                  <a:srgbClr val="E74825"/>
                </a:solidFill>
              </a:rPr>
              <a:t>74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5"/>
          <p:cNvSpPr txBox="1"/>
          <p:nvPr/>
        </p:nvSpPr>
        <p:spPr>
          <a:xfrm>
            <a:off x="3463435" y="1849485"/>
            <a:ext cx="1701914" cy="5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25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&gt;800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5"/>
          <p:cNvSpPr txBox="1"/>
          <p:nvPr/>
        </p:nvSpPr>
        <p:spPr>
          <a:xfrm>
            <a:off x="3467459" y="1295344"/>
            <a:ext cx="2628292" cy="2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623B2A"/>
                </a:solidFill>
                <a:latin typeface="Arial"/>
                <a:ea typeface="Arial"/>
                <a:cs typeface="Arial"/>
                <a:sym typeface="Arial"/>
              </a:rPr>
              <a:t>центрах «Мои Документы»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727" y="649479"/>
            <a:ext cx="2613606" cy="20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8726" y="2603829"/>
            <a:ext cx="2613607" cy="1817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15"/>
          <p:cNvGrpSpPr/>
          <p:nvPr/>
        </p:nvGrpSpPr>
        <p:grpSpPr>
          <a:xfrm>
            <a:off x="6228725" y="280623"/>
            <a:ext cx="1189951" cy="1168862"/>
            <a:chOff x="395536" y="195486"/>
            <a:chExt cx="1687116" cy="1656184"/>
          </a:xfrm>
        </p:grpSpPr>
        <p:sp>
          <p:nvSpPr>
            <p:cNvPr id="615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8" name="Google Shape;628;p15"/>
          <p:cNvGrpSpPr/>
          <p:nvPr/>
        </p:nvGrpSpPr>
        <p:grpSpPr>
          <a:xfrm>
            <a:off x="7652382" y="3620232"/>
            <a:ext cx="1189951" cy="1168862"/>
            <a:chOff x="1547664" y="3452978"/>
            <a:chExt cx="1260582" cy="1237470"/>
          </a:xfrm>
        </p:grpSpPr>
        <p:sp>
          <p:nvSpPr>
            <p:cNvPr id="629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15"/>
          <p:cNvSpPr txBox="1"/>
          <p:nvPr/>
        </p:nvSpPr>
        <p:spPr>
          <a:xfrm>
            <a:off x="312671" y="2635125"/>
            <a:ext cx="2817077" cy="19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0" marR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В</a:t>
            </a:r>
            <a:r>
              <a:rPr lang="ru-RU" sz="1300" dirty="0">
                <a:solidFill>
                  <a:schemeClr val="dk1"/>
                </a:solidFill>
              </a:rPr>
              <a:t>о всех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 флагманских офисах </a:t>
            </a:r>
            <a:r>
              <a:rPr lang="ru-RU" sz="1300" dirty="0" smtClean="0">
                <a:solidFill>
                  <a:schemeClr val="dk1"/>
                </a:solidFill>
              </a:rPr>
              <a:t>размещены</a:t>
            </a:r>
            <a:r>
              <a:rPr lang="ru-RU" sz="13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ru-RU" sz="1300" b="1" i="0" u="none" strike="noStrike" cap="none" dirty="0">
                <a:solidFill>
                  <a:schemeClr val="dk1"/>
                </a:solidFill>
                <a:sym typeface="Arial"/>
              </a:rPr>
              <a:t>роботы-диагносты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.</a:t>
            </a:r>
            <a:endParaRPr sz="13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 smtClean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 smtClean="0">
                <a:solidFill>
                  <a:srgbClr val="623B2A"/>
                </a:solidFill>
              </a:rPr>
              <a:t>В </a:t>
            </a:r>
            <a:r>
              <a:rPr lang="ru-RU" sz="1300" dirty="0">
                <a:solidFill>
                  <a:srgbClr val="623B2A"/>
                </a:solidFill>
              </a:rPr>
              <a:t>25 центрах – </a:t>
            </a:r>
            <a:r>
              <a:rPr lang="ru-RU" sz="1300" b="1" dirty="0" err="1">
                <a:solidFill>
                  <a:srgbClr val="E74825"/>
                </a:solidFill>
              </a:rPr>
              <a:t>кардиокресла</a:t>
            </a:r>
            <a:endParaRPr sz="1300" b="1" dirty="0">
              <a:solidFill>
                <a:srgbClr val="E74825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для электрокардиограммы</a:t>
            </a:r>
            <a:endParaRPr sz="1300" dirty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за 1 минуту. </a:t>
            </a:r>
            <a:r>
              <a:rPr lang="ru-RU" sz="1300" b="1" dirty="0">
                <a:solidFill>
                  <a:srgbClr val="E74825"/>
                </a:solidFill>
              </a:rPr>
              <a:t>Более</a:t>
            </a:r>
            <a:r>
              <a:rPr lang="ru-RU" sz="1300" dirty="0">
                <a:solidFill>
                  <a:srgbClr val="623B2A"/>
                </a:solidFill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>46 </a:t>
            </a:r>
            <a:r>
              <a:rPr lang="ru-RU" sz="1300" b="1" dirty="0">
                <a:solidFill>
                  <a:srgbClr val="E74825"/>
                </a:solidFill>
              </a:rPr>
              <a:t>тыс. ЭКГ </a:t>
            </a:r>
            <a:r>
              <a:rPr lang="ru-RU" sz="1300" dirty="0">
                <a:solidFill>
                  <a:srgbClr val="623B2A"/>
                </a:solidFill>
              </a:rPr>
              <a:t>сделали жители.</a:t>
            </a:r>
            <a:endParaRPr sz="1300" dirty="0">
              <a:solidFill>
                <a:srgbClr val="623B2A"/>
              </a:solidFill>
            </a:endParaRPr>
          </a:p>
          <a:p>
            <a:pPr marL="0" marR="0" lvl="0" indent="0" algn="l" rtl="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632" name="Google Shape;632;p15"/>
          <p:cNvSpPr txBox="1"/>
          <p:nvPr/>
        </p:nvSpPr>
        <p:spPr>
          <a:xfrm>
            <a:off x="3566598" y="2419813"/>
            <a:ext cx="648072" cy="43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000" b="0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5"/>
          <p:cNvSpPr txBox="1"/>
          <p:nvPr/>
        </p:nvSpPr>
        <p:spPr>
          <a:xfrm>
            <a:off x="3566598" y="2874551"/>
            <a:ext cx="2016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видов исследований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5"/>
          <p:cNvSpPr txBox="1"/>
          <p:nvPr/>
        </p:nvSpPr>
        <p:spPr>
          <a:xfrm>
            <a:off x="3566598" y="2970312"/>
            <a:ext cx="13548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rtl="0">
              <a:lnSpc>
                <a:spcPct val="4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4,55</a:t>
            </a:r>
            <a:r>
              <a:rPr lang="ru-RU" sz="3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ИЗ 5</a:t>
            </a: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5"/>
          <p:cNvSpPr txBox="1"/>
          <p:nvPr/>
        </p:nvSpPr>
        <p:spPr>
          <a:xfrm>
            <a:off x="3566598" y="3653789"/>
            <a:ext cx="2430015" cy="41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комплекса москвичами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33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 smtClean="0">
                <a:solidFill>
                  <a:srgbClr val="561C0E"/>
                </a:solidFill>
              </a:rPr>
              <a:t>СОВРЕМЕННЫЙ ДИАГНОСТИЧЕСКИЙ КОМПЛЕКС </a:t>
            </a:r>
            <a:endParaRPr lang="ru-RU" sz="1500" b="1" dirty="0">
              <a:solidFill>
                <a:srgbClr val="561C0E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Google Shape;540;p13"/>
          <p:cNvSpPr/>
          <p:nvPr/>
        </p:nvSpPr>
        <p:spPr>
          <a:xfrm>
            <a:off x="3274829" y="1616395"/>
            <a:ext cx="281583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В МФЦ района Черемушки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/>
          <p:nvPr/>
        </p:nvSpPr>
        <p:spPr>
          <a:xfrm>
            <a:off x="394636" y="948925"/>
            <a:ext cx="1823370" cy="5047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109" y="624515"/>
            <a:ext cx="3306363" cy="154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/>
          <p:nvPr/>
        </p:nvSpPr>
        <p:spPr>
          <a:xfrm>
            <a:off x="6402584" y="1756708"/>
            <a:ext cx="2417912" cy="4144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2"/>
          <p:cNvGrpSpPr/>
          <p:nvPr/>
        </p:nvGrpSpPr>
        <p:grpSpPr>
          <a:xfrm flipH="1">
            <a:off x="7309077" y="146346"/>
            <a:ext cx="1523020" cy="1523020"/>
            <a:chOff x="395536" y="195486"/>
            <a:chExt cx="1687116" cy="1656184"/>
          </a:xfrm>
        </p:grpSpPr>
        <p:sp>
          <p:nvSpPr>
            <p:cNvPr id="140" name="Google Shape;140;p2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"/>
          <p:cNvSpPr txBox="1"/>
          <p:nvPr/>
        </p:nvSpPr>
        <p:spPr>
          <a:xfrm>
            <a:off x="6608432" y="1880878"/>
            <a:ext cx="2213487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ВОЗМОЖНОСТИ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2"/>
          <p:cNvCxnSpPr/>
          <p:nvPr/>
        </p:nvCxnSpPr>
        <p:spPr>
          <a:xfrm flipV="1">
            <a:off x="1547664" y="613243"/>
            <a:ext cx="3900636" cy="14292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5" name="Google Shape;145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7494"/>
            <a:ext cx="1196268" cy="50883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/>
          <p:nvPr/>
        </p:nvSpPr>
        <p:spPr>
          <a:xfrm>
            <a:off x="590842" y="1110536"/>
            <a:ext cx="1678745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ЦЕНТРЫ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6724899" y="2327338"/>
            <a:ext cx="1313704" cy="50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280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7746134" y="2556903"/>
            <a:ext cx="1526353" cy="23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2"/>
          <p:cNvGrpSpPr/>
          <p:nvPr/>
        </p:nvGrpSpPr>
        <p:grpSpPr>
          <a:xfrm>
            <a:off x="6762410" y="3959950"/>
            <a:ext cx="1905216" cy="638740"/>
            <a:chOff x="5291480" y="1960277"/>
            <a:chExt cx="1985877" cy="665782"/>
          </a:xfrm>
        </p:grpSpPr>
        <p:sp>
          <p:nvSpPr>
            <p:cNvPr id="153" name="Google Shape;153;p2"/>
            <p:cNvSpPr/>
            <p:nvPr/>
          </p:nvSpPr>
          <p:spPr>
            <a:xfrm>
              <a:off x="5291480" y="1960277"/>
              <a:ext cx="178080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~</a:t>
              </a: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525317" y="2375829"/>
              <a:ext cx="1752040" cy="250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посетителей в день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" name="Google Shape;155;p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987" y="2292412"/>
            <a:ext cx="556543" cy="55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459" y="4011259"/>
            <a:ext cx="540265" cy="540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986803" y="900551"/>
            <a:ext cx="993037" cy="40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центр</a:t>
            </a:r>
            <a:r>
              <a:rPr lang="ru-RU" sz="1200" dirty="0" smtClean="0">
                <a:solidFill>
                  <a:schemeClr val="dk2"/>
                </a:solidFill>
              </a:rPr>
              <a:t>ов</a:t>
            </a:r>
            <a:r>
              <a:rPr lang="ru-RU" sz="1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госуслуг</a:t>
            </a: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3035931" y="831908"/>
            <a:ext cx="10783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3200" b="1" dirty="0" smtClean="0">
                <a:solidFill>
                  <a:srgbClr val="E74825"/>
                </a:solidFill>
              </a:rPr>
              <a:t>136</a:t>
            </a:r>
            <a:endParaRPr sz="32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163" name="Google Shape;1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7261" y="929843"/>
            <a:ext cx="612508" cy="6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"/>
          <p:cNvSpPr txBox="1"/>
          <p:nvPr/>
        </p:nvSpPr>
        <p:spPr>
          <a:xfrm>
            <a:off x="1655298" y="3044242"/>
            <a:ext cx="868828" cy="45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ФЛАГМАНЫ </a:t>
            </a:r>
            <a:br>
              <a:rPr lang="ru-RU" sz="900" b="1" dirty="0">
                <a:solidFill>
                  <a:schemeClr val="accent2"/>
                </a:solidFill>
              </a:rPr>
            </a:br>
            <a:r>
              <a:rPr lang="ru-RU" sz="900" b="1" dirty="0">
                <a:solidFill>
                  <a:schemeClr val="accent2"/>
                </a:solidFill>
              </a:rPr>
              <a:t>И ДВОРЕЦ ГОСУСЛУГ</a:t>
            </a:r>
          </a:p>
        </p:txBody>
      </p:sp>
      <p:grpSp>
        <p:nvGrpSpPr>
          <p:cNvPr id="166" name="Google Shape;166;p2"/>
          <p:cNvGrpSpPr/>
          <p:nvPr/>
        </p:nvGrpSpPr>
        <p:grpSpPr>
          <a:xfrm>
            <a:off x="1431051" y="1581877"/>
            <a:ext cx="2122320" cy="2986784"/>
            <a:chOff x="-1862401" y="4366438"/>
            <a:chExt cx="2212129" cy="3113181"/>
          </a:xfrm>
        </p:grpSpPr>
        <p:sp>
          <p:nvSpPr>
            <p:cNvPr id="49" name="Google Shape;167;p2"/>
            <p:cNvSpPr/>
            <p:nvPr/>
          </p:nvSpPr>
          <p:spPr>
            <a:xfrm>
              <a:off x="48811" y="4366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dirty="0">
                  <a:solidFill>
                    <a:srgbClr val="E74825"/>
                  </a:solidFill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7;p2"/>
            <p:cNvSpPr/>
            <p:nvPr/>
          </p:nvSpPr>
          <p:spPr>
            <a:xfrm>
              <a:off x="71174" y="4842909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7;p2"/>
            <p:cNvSpPr/>
            <p:nvPr/>
          </p:nvSpPr>
          <p:spPr>
            <a:xfrm>
              <a:off x="-1862401" y="6870139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8;p2"/>
            <p:cNvSpPr/>
            <p:nvPr/>
          </p:nvSpPr>
          <p:spPr>
            <a:xfrm>
              <a:off x="-1648281" y="6912916"/>
              <a:ext cx="918262" cy="481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дней </a:t>
              </a:r>
              <a:b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 неделю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2"/>
          <p:cNvSpPr txBox="1"/>
          <p:nvPr/>
        </p:nvSpPr>
        <p:spPr>
          <a:xfrm>
            <a:off x="476338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08:00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5766" y="1779663"/>
            <a:ext cx="599870" cy="599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"/>
          <p:cNvGrpSpPr/>
          <p:nvPr/>
        </p:nvGrpSpPr>
        <p:grpSpPr>
          <a:xfrm>
            <a:off x="3816937" y="3014263"/>
            <a:ext cx="1659527" cy="649402"/>
            <a:chOff x="4257825" y="2050182"/>
            <a:chExt cx="1729787" cy="676895"/>
          </a:xfrm>
        </p:grpSpPr>
        <p:sp>
          <p:nvSpPr>
            <p:cNvPr id="174" name="Google Shape;174;p2"/>
            <p:cNvSpPr/>
            <p:nvPr/>
          </p:nvSpPr>
          <p:spPr>
            <a:xfrm>
              <a:off x="4257825" y="2050182"/>
              <a:ext cx="1729787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&gt;60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492719" y="2438351"/>
              <a:ext cx="1296423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rgbClr val="561C0E"/>
                  </a:solidFill>
                  <a:latin typeface="Arial"/>
                  <a:ea typeface="Arial"/>
                  <a:cs typeface="Arial"/>
                  <a:sym typeface="Arial"/>
                </a:rPr>
                <a:t>сотрудников</a:t>
              </a:r>
              <a:endParaRPr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6" name="Google Shape;176;p2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155" y="3095509"/>
            <a:ext cx="570741" cy="5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"/>
          <p:cNvGrpSpPr/>
          <p:nvPr/>
        </p:nvGrpSpPr>
        <p:grpSpPr>
          <a:xfrm>
            <a:off x="3788953" y="3948443"/>
            <a:ext cx="1597687" cy="644713"/>
            <a:chOff x="5347939" y="1758239"/>
            <a:chExt cx="1665329" cy="672008"/>
          </a:xfrm>
        </p:grpSpPr>
        <p:sp>
          <p:nvSpPr>
            <p:cNvPr id="178" name="Google Shape;178;p2"/>
            <p:cNvSpPr/>
            <p:nvPr/>
          </p:nvSpPr>
          <p:spPr>
            <a:xfrm>
              <a:off x="5347939" y="1758239"/>
              <a:ext cx="166532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&gt;60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661039" y="2141521"/>
              <a:ext cx="1269258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окон приема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0" name="Google Shape;180;p2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752" y="3998221"/>
            <a:ext cx="540701" cy="5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/>
          <p:nvPr/>
        </p:nvSpPr>
        <p:spPr>
          <a:xfrm>
            <a:off x="6891301" y="3179589"/>
            <a:ext cx="17608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 без привязки </a:t>
            </a:r>
            <a:b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 месту жительства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3245335" y="1308129"/>
            <a:ext cx="1207311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solidFill>
                  <a:srgbClr val="E74825"/>
                </a:solidFill>
              </a:rPr>
              <a:t>в том числе</a:t>
            </a:r>
            <a:endParaRPr sz="1050" b="1" dirty="0">
              <a:solidFill>
                <a:srgbClr val="E74825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732750" y="4803998"/>
            <a:ext cx="614476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5905500" y="2944837"/>
            <a:ext cx="2868050" cy="877333"/>
            <a:chOff x="6074340" y="2949392"/>
            <a:chExt cx="2699210" cy="872778"/>
          </a:xfrm>
        </p:grpSpPr>
        <p:sp>
          <p:nvSpPr>
            <p:cNvPr id="146" name="Google Shape;146;p2"/>
            <p:cNvSpPr/>
            <p:nvPr/>
          </p:nvSpPr>
          <p:spPr>
            <a:xfrm>
              <a:off x="6074340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46;p2"/>
            <p:cNvSpPr/>
            <p:nvPr/>
          </p:nvSpPr>
          <p:spPr>
            <a:xfrm>
              <a:off x="6074340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Рисунок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975800"/>
            <a:ext cx="527490" cy="531205"/>
          </a:xfrm>
          <a:prstGeom prst="rect">
            <a:avLst/>
          </a:prstGeom>
        </p:spPr>
      </p:pic>
      <p:sp>
        <p:nvSpPr>
          <p:cNvPr id="83" name="object 27"/>
          <p:cNvSpPr/>
          <p:nvPr/>
        </p:nvSpPr>
        <p:spPr>
          <a:xfrm>
            <a:off x="3649197" y="1636730"/>
            <a:ext cx="2598997" cy="54630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100" dirty="0">
                <a:solidFill>
                  <a:srgbClr val="561C0E"/>
                </a:solidFill>
              </a:rPr>
              <a:t>флагманских офисов </a:t>
            </a:r>
            <a:br>
              <a:rPr lang="ru-RU" sz="1100" dirty="0">
                <a:solidFill>
                  <a:srgbClr val="561C0E"/>
                </a:solidFill>
              </a:rPr>
            </a:br>
            <a:r>
              <a:rPr lang="ru-RU" sz="1100" spc="-30" dirty="0">
                <a:solidFill>
                  <a:srgbClr val="561C0E"/>
                </a:solidFill>
              </a:rPr>
              <a:t>ЦАО, ЮЗАО, </a:t>
            </a:r>
            <a:r>
              <a:rPr lang="ru-RU" sz="1100" spc="-40" dirty="0">
                <a:solidFill>
                  <a:srgbClr val="561C0E"/>
                </a:solidFill>
              </a:rPr>
              <a:t>ЮАО, </a:t>
            </a:r>
            <a:br>
              <a:rPr lang="ru-RU" sz="1100" spc="-40" dirty="0">
                <a:solidFill>
                  <a:srgbClr val="561C0E"/>
                </a:solidFill>
              </a:rPr>
            </a:br>
            <a:r>
              <a:rPr lang="ru-RU" sz="1100" spc="-40" dirty="0">
                <a:solidFill>
                  <a:srgbClr val="561C0E"/>
                </a:solidFill>
              </a:rPr>
              <a:t>ВАО, ЮВАО, </a:t>
            </a:r>
            <a:r>
              <a:rPr lang="ru-RU" sz="1100" spc="-40" dirty="0" smtClean="0">
                <a:solidFill>
                  <a:srgbClr val="561C0E"/>
                </a:solidFill>
              </a:rPr>
              <a:t>САО, СЗАО</a:t>
            </a:r>
            <a:endParaRPr lang="ru-RU" sz="1100" spc="-40" dirty="0">
              <a:solidFill>
                <a:srgbClr val="561C0E"/>
              </a:solidFill>
            </a:endParaRPr>
          </a:p>
        </p:txBody>
      </p:sp>
      <p:sp>
        <p:nvSpPr>
          <p:cNvPr id="84" name="object 27"/>
          <p:cNvSpPr/>
          <p:nvPr/>
        </p:nvSpPr>
        <p:spPr>
          <a:xfrm>
            <a:off x="3649197" y="2225289"/>
            <a:ext cx="2598997" cy="37702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100" spc="-40" dirty="0">
                <a:solidFill>
                  <a:srgbClr val="561C0E"/>
                </a:solidFill>
              </a:rPr>
              <a:t>Дворец </a:t>
            </a:r>
            <a:br>
              <a:rPr lang="ru-RU" sz="1100" spc="-40" dirty="0">
                <a:solidFill>
                  <a:srgbClr val="561C0E"/>
                </a:solidFill>
              </a:rPr>
            </a:br>
            <a:r>
              <a:rPr lang="ru-RU" sz="1100" spc="-40" dirty="0">
                <a:solidFill>
                  <a:srgbClr val="561C0E"/>
                </a:solidFill>
              </a:rPr>
              <a:t>на ВДНХ</a:t>
            </a:r>
          </a:p>
        </p:txBody>
      </p:sp>
      <p:sp>
        <p:nvSpPr>
          <p:cNvPr id="88" name="Google Shape;164;p2"/>
          <p:cNvSpPr txBox="1"/>
          <p:nvPr/>
        </p:nvSpPr>
        <p:spPr>
          <a:xfrm>
            <a:off x="684628" y="3044242"/>
            <a:ext cx="651803" cy="17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ЦЕНТРЫ</a:t>
            </a:r>
          </a:p>
        </p:txBody>
      </p:sp>
      <p:sp>
        <p:nvSpPr>
          <p:cNvPr id="93" name="Google Shape;169;p2"/>
          <p:cNvSpPr txBox="1"/>
          <p:nvPr/>
        </p:nvSpPr>
        <p:spPr>
          <a:xfrm>
            <a:off x="1538139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10:00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22:00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001108" y="2944837"/>
            <a:ext cx="2461480" cy="877333"/>
            <a:chOff x="2843808" y="2949392"/>
            <a:chExt cx="2699210" cy="872778"/>
          </a:xfrm>
        </p:grpSpPr>
        <p:sp>
          <p:nvSpPr>
            <p:cNvPr id="95" name="Google Shape;146;p2"/>
            <p:cNvSpPr/>
            <p:nvPr/>
          </p:nvSpPr>
          <p:spPr>
            <a:xfrm>
              <a:off x="2843808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46;p2"/>
            <p:cNvSpPr/>
            <p:nvPr/>
          </p:nvSpPr>
          <p:spPr>
            <a:xfrm>
              <a:off x="2843808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46;p2"/>
          <p:cNvSpPr/>
          <p:nvPr/>
        </p:nvSpPr>
        <p:spPr>
          <a:xfrm>
            <a:off x="393895" y="3804170"/>
            <a:ext cx="2278967" cy="18000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87" y="3085046"/>
            <a:ext cx="603174" cy="599404"/>
          </a:xfrm>
          <a:prstGeom prst="rect">
            <a:avLst/>
          </a:prstGeom>
        </p:spPr>
      </p:pic>
      <p:sp>
        <p:nvSpPr>
          <p:cNvPr id="60" name="object 27"/>
          <p:cNvSpPr/>
          <p:nvPr/>
        </p:nvSpPr>
        <p:spPr>
          <a:xfrm>
            <a:off x="3033956" y="2654749"/>
            <a:ext cx="2598997" cy="2846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600" b="1" spc="-40" dirty="0" smtClean="0">
                <a:solidFill>
                  <a:srgbClr val="561C0E"/>
                </a:solidFill>
              </a:rPr>
              <a:t>МФЦ района Черемушки</a:t>
            </a:r>
            <a:endParaRPr lang="ru-RU" sz="1600" b="1" spc="-40" dirty="0">
              <a:solidFill>
                <a:srgbClr val="561C0E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843808" y="915566"/>
            <a:ext cx="2952328" cy="129614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>
              <a:spcBef>
                <a:spcPts val="600"/>
              </a:spcBef>
            </a:pPr>
            <a:r>
              <a:rPr lang="ru-RU" b="1" dirty="0">
                <a:solidFill>
                  <a:srgbClr val="E74825"/>
                </a:solidFill>
              </a:rPr>
              <a:t>Московские центры </a:t>
            </a:r>
            <a:br>
              <a:rPr lang="ru-RU" b="1" dirty="0">
                <a:solidFill>
                  <a:srgbClr val="E74825"/>
                </a:solidFill>
              </a:rPr>
            </a:br>
            <a:r>
              <a:rPr lang="ru-RU" b="1" dirty="0">
                <a:solidFill>
                  <a:srgbClr val="E74825"/>
                </a:solidFill>
              </a:rPr>
              <a:t>«Мои Документы» —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solidFill>
                  <a:srgbClr val="623B2A"/>
                </a:solidFill>
              </a:rPr>
              <a:t>лидеры в стране и мире </a:t>
            </a:r>
            <a:br>
              <a:rPr lang="ru-RU" dirty="0">
                <a:solidFill>
                  <a:srgbClr val="623B2A"/>
                </a:solidFill>
              </a:rPr>
            </a:br>
            <a:r>
              <a:rPr lang="ru-RU" dirty="0">
                <a:solidFill>
                  <a:srgbClr val="623B2A"/>
                </a:solidFill>
              </a:rPr>
              <a:t>по предоставлению </a:t>
            </a:r>
            <a:r>
              <a:rPr lang="ru-RU" dirty="0" err="1">
                <a:solidFill>
                  <a:srgbClr val="623B2A"/>
                </a:solidFill>
              </a:rPr>
              <a:t>госуслуг</a:t>
            </a:r>
            <a:endParaRPr lang="ru-RU" dirty="0">
              <a:solidFill>
                <a:srgbClr val="623B2A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544" y="1203598"/>
            <a:ext cx="2259718" cy="79048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259171" y="627534"/>
            <a:ext cx="5536965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51520" y="267494"/>
            <a:ext cx="603041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ПРИНЦИПЫ РАБОТЫ ЦЕНТРОВ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4659982"/>
            <a:ext cx="3240360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E74825"/>
                </a:solidFill>
              </a:rPr>
              <a:t>Принцип работы и результаты</a:t>
            </a:r>
          </a:p>
        </p:txBody>
      </p:sp>
      <p:sp>
        <p:nvSpPr>
          <p:cNvPr id="2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20</a:t>
            </a:fld>
            <a:endParaRPr lang="ru-RU" sz="1800" dirty="0">
              <a:solidFill>
                <a:srgbClr val="F8F0E8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2341437"/>
            <a:ext cx="2376264" cy="1958505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indent="0" defTabSz="914400">
              <a:spcBef>
                <a:spcPts val="60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Искренний сервис — 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умение смотреть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ситуацию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позиции жителя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решать задачи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точки зрения его интересов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2355726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300" dirty="0">
                <a:solidFill>
                  <a:srgbClr val="623B2A"/>
                </a:solidFill>
              </a:rPr>
              <a:t>Специалисты центров всегда помогают посетителям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  улыбкой и заботой.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Каждый из более </a:t>
            </a:r>
            <a:r>
              <a:rPr lang="ru-RU" sz="1300" dirty="0" smtClean="0">
                <a:solidFill>
                  <a:srgbClr val="623B2A"/>
                </a:solidFill>
              </a:rPr>
              <a:t>11 </a:t>
            </a:r>
            <a:r>
              <a:rPr lang="ru-RU" sz="1300" dirty="0">
                <a:solidFill>
                  <a:srgbClr val="623B2A"/>
                </a:solidFill>
              </a:rPr>
              <a:t>тысяч сотрудников </a:t>
            </a:r>
            <a:r>
              <a:rPr lang="ru-RU" sz="1300" dirty="0" smtClean="0">
                <a:solidFill>
                  <a:srgbClr val="623B2A"/>
                </a:solidFill>
              </a:rPr>
              <a:t>соблюдает </a:t>
            </a:r>
            <a:r>
              <a:rPr lang="ru-RU" sz="1300" dirty="0">
                <a:solidFill>
                  <a:srgbClr val="623B2A"/>
                </a:solidFill>
              </a:rPr>
              <a:t/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b="1" dirty="0">
                <a:solidFill>
                  <a:srgbClr val="E74825"/>
                </a:solidFill>
              </a:rPr>
              <a:t>МОСКОВСКИЙ СТАНДАРТ ГОСУСЛУГ </a:t>
            </a:r>
            <a:r>
              <a:rPr lang="ru-RU" sz="1300" dirty="0">
                <a:solidFill>
                  <a:srgbClr val="623B2A"/>
                </a:solidFill>
              </a:rPr>
              <a:t>—</a:t>
            </a:r>
            <a:r>
              <a:rPr lang="ru-RU" sz="1300" b="1" dirty="0">
                <a:solidFill>
                  <a:srgbClr val="623B2A"/>
                </a:solidFill>
              </a:rPr>
              <a:t> </a:t>
            </a:r>
            <a:r>
              <a:rPr lang="ru-RU" sz="1300" dirty="0">
                <a:solidFill>
                  <a:srgbClr val="623B2A"/>
                </a:solidFill>
              </a:rPr>
              <a:t>свод правил работы, который утвердил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Мэр Москвы С.С. </a:t>
            </a:r>
            <a:r>
              <a:rPr lang="ru-RU" sz="1300" dirty="0" err="1">
                <a:solidFill>
                  <a:srgbClr val="623B2A"/>
                </a:solidFill>
              </a:rPr>
              <a:t>Собянин</a:t>
            </a:r>
            <a:endParaRPr lang="ru-RU" sz="1300" dirty="0">
              <a:solidFill>
                <a:srgbClr val="623B2A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360" y="607839"/>
            <a:ext cx="2651814" cy="4218738"/>
          </a:xfrm>
          <a:prstGeom prst="rect">
            <a:avLst/>
          </a:prstGeom>
          <a:ln>
            <a:solidFill>
              <a:srgbClr val="F8F0E8"/>
            </a:solidFill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2987824" y="4813324"/>
            <a:ext cx="280831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oogle Shape;495;p1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237109" y="964687"/>
            <a:ext cx="2563611" cy="1589043"/>
          </a:xfrm>
          <a:prstGeom prst="rect">
            <a:avLst/>
          </a:prstGeom>
          <a:solidFill>
            <a:srgbClr val="E74825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>
              <a:buClr>
                <a:srgbClr val="E74825"/>
              </a:buClr>
              <a:buSzPts val="1400"/>
            </a:pPr>
            <a:r>
              <a:rPr lang="ru-RU" sz="1300" b="1" dirty="0">
                <a:solidFill>
                  <a:schemeClr val="bg1"/>
                </a:solidFill>
                <a:ea typeface="Arial"/>
                <a:cs typeface="Arial"/>
              </a:rPr>
              <a:t>Качественное корпоративное обучение – </a:t>
            </a:r>
            <a:r>
              <a:rPr lang="ru-RU" sz="1300" dirty="0">
                <a:solidFill>
                  <a:schemeClr val="bg1"/>
                </a:solidFill>
              </a:rPr>
              <a:t>основа профессионального предоставления государственных услуг </a:t>
            </a:r>
            <a:r>
              <a:rPr lang="ru-RU" sz="1300" dirty="0" smtClean="0">
                <a:solidFill>
                  <a:schemeClr val="bg1"/>
                </a:solidFill>
              </a:rPr>
              <a:t/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в </a:t>
            </a:r>
            <a:r>
              <a:rPr lang="ru-RU" sz="1300" dirty="0">
                <a:solidFill>
                  <a:schemeClr val="bg1"/>
                </a:solidFill>
              </a:rPr>
              <a:t>наших центрах</a:t>
            </a:r>
          </a:p>
        </p:txBody>
      </p:sp>
      <p:sp>
        <p:nvSpPr>
          <p:cNvPr id="730" name="Google Shape;730;p19"/>
          <p:cNvSpPr txBox="1">
            <a:spLocks noGrp="1"/>
          </p:cNvSpPr>
          <p:nvPr>
            <p:ph type="body" idx="1"/>
          </p:nvPr>
        </p:nvSpPr>
        <p:spPr>
          <a:xfrm>
            <a:off x="387025" y="2934264"/>
            <a:ext cx="5413695" cy="145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/>
          <a:p>
            <a:pPr marL="0" lvl="0" indent="0" algn="just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100" b="1" dirty="0" smtClean="0">
                <a:solidFill>
                  <a:srgbClr val="E74825"/>
                </a:solidFill>
              </a:rPr>
              <a:t>Тренеры</a:t>
            </a:r>
            <a:r>
              <a:rPr lang="en-US" sz="1100" b="1" dirty="0" smtClean="0">
                <a:solidFill>
                  <a:srgbClr val="E74825"/>
                </a:solidFill>
              </a:rPr>
              <a:t> </a:t>
            </a:r>
            <a:r>
              <a:rPr lang="ru-RU" sz="1100" b="1" dirty="0" smtClean="0">
                <a:solidFill>
                  <a:srgbClr val="E74825"/>
                </a:solidFill>
              </a:rPr>
              <a:t>Учебного </a:t>
            </a:r>
            <a:r>
              <a:rPr lang="ru-RU" sz="1100" b="1" dirty="0">
                <a:solidFill>
                  <a:srgbClr val="E74825"/>
                </a:solidFill>
              </a:rPr>
              <a:t>центра </a:t>
            </a:r>
            <a:r>
              <a:rPr lang="ru-RU" sz="1100" b="1" dirty="0" smtClean="0">
                <a:solidFill>
                  <a:srgbClr val="E74825"/>
                </a:solidFill>
              </a:rPr>
              <a:t>–</a:t>
            </a:r>
            <a:r>
              <a:rPr lang="en-US" sz="1100" b="1" dirty="0" smtClean="0">
                <a:solidFill>
                  <a:srgbClr val="E74825"/>
                </a:solidFill>
              </a:rPr>
              <a:t> </a:t>
            </a:r>
            <a:r>
              <a:rPr lang="ru-RU" sz="1100" dirty="0" smtClean="0">
                <a:solidFill>
                  <a:schemeClr val="dk1"/>
                </a:solidFill>
              </a:rPr>
              <a:t>это </a:t>
            </a:r>
            <a:r>
              <a:rPr lang="ru-RU" sz="1100" dirty="0">
                <a:solidFill>
                  <a:schemeClr val="dk1"/>
                </a:solidFill>
              </a:rPr>
              <a:t>ранее работавшие в окнах специалисты, которые успешно освоили услуги различных направлений и на основе своего опыта </a:t>
            </a:r>
            <a:r>
              <a:rPr lang="ru-RU" sz="1100" dirty="0" smtClean="0">
                <a:solidFill>
                  <a:schemeClr val="dk1"/>
                </a:solidFill>
              </a:rPr>
              <a:t>и </a:t>
            </a:r>
            <a:r>
              <a:rPr lang="ru-RU" sz="1100" dirty="0">
                <a:solidFill>
                  <a:schemeClr val="dk1"/>
                </a:solidFill>
              </a:rPr>
              <a:t>знаний готовы обучать слушателей, а также профессиональные психологи-тренеры, которые готовы научить новичков и руководителей навыкам эффективной коммуникации, техникам развития стрессоустойчивости </a:t>
            </a:r>
            <a:r>
              <a:rPr lang="ru-RU" sz="1100" dirty="0" smtClean="0">
                <a:solidFill>
                  <a:schemeClr val="dk1"/>
                </a:solidFill>
              </a:rPr>
              <a:t/>
            </a:r>
            <a:br>
              <a:rPr lang="ru-RU" sz="1100" dirty="0" smtClean="0">
                <a:solidFill>
                  <a:schemeClr val="dk1"/>
                </a:solidFill>
              </a:rPr>
            </a:br>
            <a:r>
              <a:rPr lang="ru-RU" sz="1100" dirty="0" smtClean="0">
                <a:solidFill>
                  <a:schemeClr val="dk1"/>
                </a:solidFill>
              </a:rPr>
              <a:t>и </a:t>
            </a:r>
            <a:r>
              <a:rPr lang="ru-RU" sz="1100" dirty="0">
                <a:solidFill>
                  <a:schemeClr val="dk1"/>
                </a:solidFill>
              </a:rPr>
              <a:t>алгоритмам </a:t>
            </a:r>
            <a:r>
              <a:rPr lang="ru-RU" sz="1100" dirty="0" smtClean="0">
                <a:solidFill>
                  <a:schemeClr val="dk1"/>
                </a:solidFill>
              </a:rPr>
              <a:t>работы</a:t>
            </a:r>
            <a:r>
              <a:rPr lang="en-US" sz="1100" dirty="0" smtClean="0">
                <a:solidFill>
                  <a:schemeClr val="dk1"/>
                </a:solidFill>
              </a:rPr>
              <a:t> </a:t>
            </a:r>
            <a:r>
              <a:rPr lang="ru-RU" sz="1100" dirty="0" smtClean="0">
                <a:solidFill>
                  <a:schemeClr val="dk1"/>
                </a:solidFill>
              </a:rPr>
              <a:t>в </a:t>
            </a:r>
            <a:r>
              <a:rPr lang="ru-RU" sz="1100" dirty="0">
                <a:solidFill>
                  <a:schemeClr val="dk1"/>
                </a:solidFill>
              </a:rPr>
              <a:t>нестандартных ситуациях.</a:t>
            </a:r>
            <a:endParaRPr sz="1100" dirty="0"/>
          </a:p>
          <a:p>
            <a:pPr marL="0" lvl="0" indent="0" algn="l" rtl="0">
              <a:lnSpc>
                <a:spcPts val="16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dirty="0"/>
          </a:p>
        </p:txBody>
      </p:sp>
      <p:sp>
        <p:nvSpPr>
          <p:cNvPr id="734" name="Google Shape;734;p19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Принцип работы и результаты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6" name="Google Shape;736;p19"/>
          <p:cNvCxnSpPr/>
          <p:nvPr/>
        </p:nvCxnSpPr>
        <p:spPr>
          <a:xfrm>
            <a:off x="251520" y="627534"/>
            <a:ext cx="55492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7" name="Google Shape;737;p19"/>
          <p:cNvSpPr/>
          <p:nvPr/>
        </p:nvSpPr>
        <p:spPr>
          <a:xfrm>
            <a:off x="251520" y="267494"/>
            <a:ext cx="59584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УЧЕБНЫЙ ЦЕНТР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987824" y="4813324"/>
            <a:ext cx="458579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02129"/>
            <a:ext cx="2414706" cy="1247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648176"/>
            <a:ext cx="2829603" cy="1886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2534578"/>
            <a:ext cx="2829608" cy="1886405"/>
          </a:xfrm>
          <a:prstGeom prst="rect">
            <a:avLst/>
          </a:prstGeom>
        </p:spPr>
      </p:pic>
      <p:grpSp>
        <p:nvGrpSpPr>
          <p:cNvPr id="18" name="Google Shape;577;g1085bbaee28_10_0"/>
          <p:cNvGrpSpPr/>
          <p:nvPr/>
        </p:nvGrpSpPr>
        <p:grpSpPr>
          <a:xfrm>
            <a:off x="7662046" y="3590074"/>
            <a:ext cx="1230429" cy="1208643"/>
            <a:chOff x="1547126" y="3452451"/>
            <a:chExt cx="1261121" cy="1237998"/>
          </a:xfrm>
        </p:grpSpPr>
        <p:sp>
          <p:nvSpPr>
            <p:cNvPr id="19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74;g1085bbaee28_10_0"/>
          <p:cNvGrpSpPr/>
          <p:nvPr/>
        </p:nvGrpSpPr>
        <p:grpSpPr>
          <a:xfrm>
            <a:off x="6062870" y="267494"/>
            <a:ext cx="1229928" cy="1208069"/>
            <a:chOff x="395536" y="195486"/>
            <a:chExt cx="1687116" cy="1656184"/>
          </a:xfrm>
        </p:grpSpPr>
        <p:sp>
          <p:nvSpPr>
            <p:cNvPr id="16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 flipV="1">
            <a:off x="334278" y="1927429"/>
            <a:ext cx="6503843" cy="2520280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323528" y="919318"/>
            <a:ext cx="2390536" cy="792087"/>
          </a:xfrm>
          <a:prstGeom prst="round2Diag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611560" y="1135341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8 СПОСОБОВ </a:t>
            </a:r>
          </a:p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ОБРАТНОЙ СВЯЗИ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7260" y="3275639"/>
            <a:ext cx="307974" cy="30797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227" y="2774739"/>
            <a:ext cx="360040" cy="36004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798" y="2181275"/>
            <a:ext cx="392899" cy="39422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259" y="2071445"/>
            <a:ext cx="429667" cy="4296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96684" y="3779857"/>
            <a:ext cx="406817" cy="4068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1933" y="2575501"/>
            <a:ext cx="476319" cy="47631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571" y="3758061"/>
            <a:ext cx="399353" cy="39935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5577" y="3254666"/>
            <a:ext cx="369031" cy="320812"/>
          </a:xfrm>
          <a:prstGeom prst="rect">
            <a:avLst/>
          </a:prstGeom>
        </p:spPr>
      </p:pic>
      <p:sp>
        <p:nvSpPr>
          <p:cNvPr id="51" name="Объект 6"/>
          <p:cNvSpPr/>
          <p:nvPr/>
        </p:nvSpPr>
        <p:spPr>
          <a:xfrm>
            <a:off x="1514682" y="2074247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Пульты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оценки качества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2" name="Объект 6"/>
          <p:cNvSpPr/>
          <p:nvPr/>
        </p:nvSpPr>
        <p:spPr>
          <a:xfrm>
            <a:off x="1514682" y="3073117"/>
            <a:ext cx="1262326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i="1" cap="none" dirty="0">
                <a:solidFill>
                  <a:srgbClr val="561C0E"/>
                </a:solidFill>
              </a:rPr>
              <a:t>E-mail</a:t>
            </a:r>
            <a:r>
              <a:rPr lang="ru-RU" b="0" i="1" cap="none" dirty="0">
                <a:solidFill>
                  <a:srgbClr val="561C0E"/>
                </a:solidFill>
              </a:rPr>
              <a:t> </a:t>
            </a:r>
            <a:r>
              <a:rPr lang="en-US" b="0" i="1" cap="none" dirty="0">
                <a:solidFill>
                  <a:srgbClr val="561C0E"/>
                </a:solidFill>
              </a:rPr>
              <a:t>/</a:t>
            </a:r>
            <a:r>
              <a:rPr lang="ru-RU" b="0" i="1" cap="none" dirty="0">
                <a:solidFill>
                  <a:srgbClr val="561C0E"/>
                </a:solidFill>
              </a:rPr>
              <a:t> Почта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3" name="Объект 6"/>
          <p:cNvSpPr/>
          <p:nvPr/>
        </p:nvSpPr>
        <p:spPr>
          <a:xfrm>
            <a:off x="4329526" y="1999437"/>
            <a:ext cx="777878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 err="1">
                <a:solidFill>
                  <a:srgbClr val="561C0E"/>
                </a:solidFill>
              </a:rPr>
              <a:t>Соцсети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4" name="Объект 6"/>
          <p:cNvSpPr/>
          <p:nvPr/>
        </p:nvSpPr>
        <p:spPr>
          <a:xfrm>
            <a:off x="1514682" y="3750269"/>
            <a:ext cx="1271563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Мобильное приложение</a:t>
            </a:r>
          </a:p>
          <a:p>
            <a:pPr marL="0" indent="0">
              <a:buNone/>
            </a:pP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5" name="Объект 6"/>
          <p:cNvSpPr/>
          <p:nvPr/>
        </p:nvSpPr>
        <p:spPr>
          <a:xfrm>
            <a:off x="4329526" y="250510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Анкетирование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и </a:t>
            </a:r>
            <a:r>
              <a:rPr lang="ru-RU" b="0" i="1" cap="none" dirty="0" err="1">
                <a:solidFill>
                  <a:srgbClr val="561C0E"/>
                </a:solidFill>
              </a:rPr>
              <a:t>краудсорсинг</a:t>
            </a:r>
            <a:endParaRPr lang="ru-RU" b="0" i="1" cap="none" dirty="0">
              <a:solidFill>
                <a:srgbClr val="561C0E"/>
              </a:solidFill>
            </a:endParaRPr>
          </a:p>
        </p:txBody>
      </p:sp>
      <p:sp>
        <p:nvSpPr>
          <p:cNvPr id="56" name="Объект 6"/>
          <p:cNvSpPr/>
          <p:nvPr/>
        </p:nvSpPr>
        <p:spPr>
          <a:xfrm>
            <a:off x="4329526" y="365101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Вопрос-ответ 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на сайте </a:t>
            </a:r>
            <a:r>
              <a:rPr lang="en-US" b="0" i="1" u="sng" cap="none" dirty="0">
                <a:solidFill>
                  <a:srgbClr val="561C0E"/>
                </a:solidFill>
              </a:rPr>
              <a:t>md.mos.ru</a:t>
            </a:r>
          </a:p>
        </p:txBody>
      </p:sp>
      <p:sp>
        <p:nvSpPr>
          <p:cNvPr id="57" name="Объект 6"/>
          <p:cNvSpPr/>
          <p:nvPr/>
        </p:nvSpPr>
        <p:spPr>
          <a:xfrm>
            <a:off x="1514682" y="2748231"/>
            <a:ext cx="1248387" cy="3814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Горячая линия</a:t>
            </a:r>
          </a:p>
        </p:txBody>
      </p:sp>
      <p:sp>
        <p:nvSpPr>
          <p:cNvPr id="58" name="Объект 6"/>
          <p:cNvSpPr/>
          <p:nvPr/>
        </p:nvSpPr>
        <p:spPr>
          <a:xfrm>
            <a:off x="4329526" y="3140057"/>
            <a:ext cx="1508916" cy="550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Книга отзывов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и предложений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2749024" y="994664"/>
            <a:ext cx="3681336" cy="663346"/>
            <a:chOff x="455909" y="2573064"/>
            <a:chExt cx="3681336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 smtClean="0">
                  <a:solidFill>
                    <a:srgbClr val="E74825"/>
                  </a:solidFill>
                </a:rPr>
                <a:t>96%</a:t>
              </a:r>
              <a:endParaRPr lang="ru-RU" sz="46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710334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довольных посетителей</a:t>
              </a:r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552860" y="4659982"/>
            <a:ext cx="2258825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Наши сервисы и возможности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2821576" y="4813324"/>
            <a:ext cx="433459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ДИАЛОГ С ГРАЖДАНАМИ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85" y="589897"/>
            <a:ext cx="2156884" cy="24199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43" y="2901741"/>
            <a:ext cx="2153326" cy="19123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"/>
          <p:cNvSpPr txBox="1"/>
          <p:nvPr/>
        </p:nvSpPr>
        <p:spPr>
          <a:xfrm>
            <a:off x="611560" y="615707"/>
            <a:ext cx="4832380" cy="46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1"/>
          <p:cNvSpPr/>
          <p:nvPr/>
        </p:nvSpPr>
        <p:spPr>
          <a:xfrm>
            <a:off x="611559" y="1059582"/>
            <a:ext cx="4968553" cy="45719"/>
          </a:xfrm>
          <a:prstGeom prst="rect">
            <a:avLst/>
          </a:prstGeom>
          <a:solidFill>
            <a:srgbClr val="E748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8022" y="3825569"/>
            <a:ext cx="1792410" cy="762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1256053"/>
            <a:ext cx="4968552" cy="3331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6"/>
          <p:cNvSpPr txBox="1">
            <a:spLocks noEditPoints="1"/>
          </p:cNvSpPr>
          <p:nvPr/>
        </p:nvSpPr>
        <p:spPr>
          <a:xfrm>
            <a:off x="6365033" y="1171346"/>
            <a:ext cx="2016224" cy="96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800" i="1" dirty="0" smtClean="0">
                <a:solidFill>
                  <a:srgbClr val="623B2A"/>
                </a:solidFill>
              </a:rPr>
              <a:t>С заботой</a:t>
            </a:r>
            <a:br>
              <a:rPr lang="ru-RU" sz="2800" i="1" dirty="0" smtClean="0">
                <a:solidFill>
                  <a:srgbClr val="623B2A"/>
                </a:solidFill>
              </a:rPr>
            </a:br>
            <a:r>
              <a:rPr lang="ru-RU" sz="2800" i="1" dirty="0" smtClean="0">
                <a:solidFill>
                  <a:srgbClr val="623B2A"/>
                </a:solidFill>
              </a:rPr>
              <a:t>о жителях</a:t>
            </a:r>
            <a:endParaRPr lang="ru-RU" sz="2800" i="1" dirty="0">
              <a:solidFill>
                <a:srgbClr val="623B2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80620" y="2526030"/>
            <a:ext cx="1904318" cy="45719"/>
          </a:xfrm>
          <a:prstGeom prst="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"/>
          <p:cNvSpPr/>
          <p:nvPr/>
        </p:nvSpPr>
        <p:spPr>
          <a:xfrm rot="10800000" flipH="1">
            <a:off x="323528" y="3213965"/>
            <a:ext cx="5472608" cy="127707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 rot="10800000" flipH="1">
            <a:off x="323528" y="1275606"/>
            <a:ext cx="5472608" cy="151100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 rot="10800000" flipH="1">
            <a:off x="2051720" y="1131590"/>
            <a:ext cx="3744416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3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4" name="Google Shape;19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60" y="2642911"/>
            <a:ext cx="2852139" cy="1848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3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196" name="Google Shape;196;p3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3"/>
          <a:stretch/>
        </p:blipFill>
        <p:spPr>
          <a:xfrm>
            <a:off x="6019800" y="625895"/>
            <a:ext cx="2845571" cy="2023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3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00" name="Google Shape;200;p3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"/>
          <p:cNvSpPr/>
          <p:nvPr/>
        </p:nvSpPr>
        <p:spPr>
          <a:xfrm>
            <a:off x="323528" y="396041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Доступная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среда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1540598" y="3960410"/>
            <a:ext cx="13808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Сервис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сурдоперевода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2981785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Велопарковка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8" y="3406877"/>
            <a:ext cx="576064" cy="57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476969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4673" y="1419622"/>
            <a:ext cx="649172" cy="6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3928" y="1521054"/>
            <a:ext cx="546640" cy="546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"/>
          <p:cNvCxnSpPr/>
          <p:nvPr/>
        </p:nvCxnSpPr>
        <p:spPr>
          <a:xfrm>
            <a:off x="323528" y="1131590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12" name="Google Shape;212;p3"/>
          <p:cNvSpPr/>
          <p:nvPr/>
        </p:nvSpPr>
        <p:spPr>
          <a:xfrm>
            <a:off x="1346230" y="2089760"/>
            <a:ext cx="84950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Комната матери 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и ребенка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96347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Детский уголок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2195736" y="2089760"/>
            <a:ext cx="7344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Кофе/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снэки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3779912" y="2089760"/>
            <a:ext cx="80649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Зона обмена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книгами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2987824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Кулер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водой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4655347" y="2089760"/>
            <a:ext cx="967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Стойка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газетами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323528" y="987574"/>
            <a:ext cx="1584176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 txBox="1"/>
          <p:nvPr/>
        </p:nvSpPr>
        <p:spPr>
          <a:xfrm>
            <a:off x="539552" y="1059582"/>
            <a:ext cx="130745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комфорта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/>
          <p:nvPr/>
        </p:nvSpPr>
        <p:spPr>
          <a:xfrm rot="10800000" flipH="1">
            <a:off x="2339752" y="3069949"/>
            <a:ext cx="345638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323528" y="2925933"/>
            <a:ext cx="187220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539552" y="2997941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доступности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254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067" y="3361014"/>
            <a:ext cx="540935" cy="54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5222" y="1538954"/>
            <a:ext cx="528740" cy="52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96" y="3503100"/>
            <a:ext cx="433992" cy="43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1347614"/>
            <a:ext cx="787625" cy="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4468058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Автопарковка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97" y="3299260"/>
            <a:ext cx="711320" cy="666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271707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59" y="657936"/>
            <a:ext cx="2858885" cy="184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2160" y="2499742"/>
            <a:ext cx="2849786" cy="1978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4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242" name="Google Shape;242;p4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4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45" name="Google Shape;245;p4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4"/>
          <p:cNvSpPr/>
          <p:nvPr/>
        </p:nvSpPr>
        <p:spPr>
          <a:xfrm rot="10800000" flipH="1">
            <a:off x="323528" y="3363838"/>
            <a:ext cx="5472608" cy="108012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/>
          <p:nvPr/>
        </p:nvSpPr>
        <p:spPr>
          <a:xfrm rot="10800000" flipH="1">
            <a:off x="323528" y="1275606"/>
            <a:ext cx="5472608" cy="158417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"/>
          <p:cNvSpPr/>
          <p:nvPr/>
        </p:nvSpPr>
        <p:spPr>
          <a:xfrm rot="10800000" flipH="1">
            <a:off x="2627784" y="1131590"/>
            <a:ext cx="3168352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323528" y="987574"/>
            <a:ext cx="223224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539552" y="1059582"/>
            <a:ext cx="187220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экономии времени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979712" y="3219822"/>
            <a:ext cx="381642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323528" y="3075806"/>
            <a:ext cx="151216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539552" y="3147814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удобства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1321016" y="3723878"/>
            <a:ext cx="130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Администратор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зала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848" y="3651870"/>
            <a:ext cx="593680" cy="59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1491630"/>
            <a:ext cx="504056" cy="5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944" y="3651870"/>
            <a:ext cx="568226" cy="56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4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1" name="Google Shape;261;p4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"/>
          <p:cNvSpPr/>
          <p:nvPr/>
        </p:nvSpPr>
        <p:spPr>
          <a:xfrm>
            <a:off x="3630383" y="2089760"/>
            <a:ext cx="120954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Терминал передачи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показаний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395536" y="2211710"/>
            <a:ext cx="10801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Фотокабины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411760" y="2089760"/>
            <a:ext cx="115212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госпошлин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окне приема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1259632" y="2089760"/>
            <a:ext cx="122413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терминале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4644008" y="208976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Копирование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3879626" y="3723878"/>
            <a:ext cx="112442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Бесплатный WiFi</a:t>
            </a:r>
            <a:endParaRPr sz="1100" b="0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4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491630"/>
            <a:ext cx="576064" cy="57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419622"/>
            <a:ext cx="642559" cy="6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99792" y="1419622"/>
            <a:ext cx="648072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70662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"/>
          <p:cNvSpPr/>
          <p:nvPr/>
        </p:nvSpPr>
        <p:spPr>
          <a:xfrm rot="10800000" flipH="1">
            <a:off x="5868144" y="3219822"/>
            <a:ext cx="2880320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"/>
          <p:cNvSpPr/>
          <p:nvPr/>
        </p:nvSpPr>
        <p:spPr>
          <a:xfrm rot="10800000" flipH="1">
            <a:off x="755576" y="3219822"/>
            <a:ext cx="4176464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5"/>
          <p:cNvCxnSpPr/>
          <p:nvPr/>
        </p:nvCxnSpPr>
        <p:spPr>
          <a:xfrm>
            <a:off x="395534" y="1851670"/>
            <a:ext cx="8280922" cy="0"/>
          </a:xfrm>
          <a:prstGeom prst="straightConnector1">
            <a:avLst/>
          </a:prstGeom>
          <a:noFill/>
          <a:ln w="38100" cap="flat" cmpd="sng">
            <a:solidFill>
              <a:srgbClr val="CD965F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85" name="Google Shape;285;p5"/>
          <p:cNvGrpSpPr/>
          <p:nvPr/>
        </p:nvGrpSpPr>
        <p:grpSpPr>
          <a:xfrm>
            <a:off x="6876255" y="3651869"/>
            <a:ext cx="1501766" cy="432050"/>
            <a:chOff x="6049822" y="3812642"/>
            <a:chExt cx="1750202" cy="503524"/>
          </a:xfrm>
        </p:grpSpPr>
        <p:sp>
          <p:nvSpPr>
            <p:cNvPr id="286" name="Google Shape;286;p5"/>
            <p:cNvSpPr txBox="1"/>
            <p:nvPr/>
          </p:nvSpPr>
          <p:spPr>
            <a:xfrm>
              <a:off x="6469424" y="4070319"/>
              <a:ext cx="1330600" cy="245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подарок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"/>
            <p:cNvSpPr txBox="1"/>
            <p:nvPr/>
          </p:nvSpPr>
          <p:spPr>
            <a:xfrm>
              <a:off x="6049822" y="3812642"/>
              <a:ext cx="1635784" cy="224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кофе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8" name="Google Shape;28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176" y="3219822"/>
            <a:ext cx="1080120" cy="99693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"/>
          <p:cNvSpPr txBox="1"/>
          <p:nvPr/>
        </p:nvSpPr>
        <p:spPr>
          <a:xfrm>
            <a:off x="2699792" y="3938271"/>
            <a:ext cx="1129015" cy="2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6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&gt;15 минут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3291830"/>
            <a:ext cx="1170953" cy="108077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"/>
          <p:cNvSpPr txBox="1"/>
          <p:nvPr/>
        </p:nvSpPr>
        <p:spPr>
          <a:xfrm>
            <a:off x="2687855" y="3549968"/>
            <a:ext cx="2304256" cy="34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ожидание в очереди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5"/>
          <p:cNvGrpSpPr/>
          <p:nvPr/>
        </p:nvGrpSpPr>
        <p:grpSpPr>
          <a:xfrm>
            <a:off x="755576" y="761904"/>
            <a:ext cx="7920880" cy="2385910"/>
            <a:chOff x="755576" y="761904"/>
            <a:chExt cx="7757322" cy="2311435"/>
          </a:xfrm>
        </p:grpSpPr>
        <p:sp>
          <p:nvSpPr>
            <p:cNvPr id="294" name="Google Shape;294;p5"/>
            <p:cNvSpPr/>
            <p:nvPr/>
          </p:nvSpPr>
          <p:spPr>
            <a:xfrm>
              <a:off x="6876254" y="914638"/>
              <a:ext cx="108012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48751" y="914638"/>
              <a:ext cx="1368152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2699792" y="986646"/>
              <a:ext cx="144016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827581" y="914638"/>
              <a:ext cx="1284865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"/>
            <p:cNvSpPr txBox="1"/>
            <p:nvPr/>
          </p:nvSpPr>
          <p:spPr>
            <a:xfrm>
              <a:off x="4932040" y="2283717"/>
              <a:ext cx="1512168" cy="380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Онлайн-мониторинг загруженности </a:t>
              </a: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центров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"/>
            <p:cNvSpPr txBox="1"/>
            <p:nvPr/>
          </p:nvSpPr>
          <p:spPr>
            <a:xfrm>
              <a:off x="766857" y="2283717"/>
              <a:ext cx="1955497" cy="789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Возможность оформления услуг </a:t>
              </a: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 через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портал mos.ru или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мобильном приложении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 txBox="1"/>
            <p:nvPr/>
          </p:nvSpPr>
          <p:spPr>
            <a:xfrm>
              <a:off x="2999105" y="2283717"/>
              <a:ext cx="1573364" cy="679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Предварительная</a:t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запись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"/>
            <p:cNvSpPr txBox="1"/>
            <p:nvPr/>
          </p:nvSpPr>
          <p:spPr>
            <a:xfrm>
              <a:off x="7020270" y="2283717"/>
              <a:ext cx="1492628" cy="652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Уведомление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 готовности</a:t>
              </a: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документов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2" name="Google Shape;302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5576" y="905920"/>
              <a:ext cx="1435632" cy="1326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99792" y="904991"/>
              <a:ext cx="1461388" cy="1348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32238" y="761904"/>
              <a:ext cx="1724764" cy="159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27297" y="905919"/>
              <a:ext cx="1470008" cy="13567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Google Shape;306;p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3579862"/>
            <a:ext cx="464296" cy="4290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5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5"/>
          <p:cNvSpPr/>
          <p:nvPr/>
        </p:nvSpPr>
        <p:spPr>
          <a:xfrm>
            <a:off x="251520" y="267494"/>
            <a:ext cx="302433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УПРАВЛЕНИЕ ОЧЕРЕДЯМИ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5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711849" y="4803998"/>
            <a:ext cx="618063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Таблица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58023"/>
              </p:ext>
            </p:extLst>
          </p:nvPr>
        </p:nvGraphicFramePr>
        <p:xfrm>
          <a:off x="528898" y="956514"/>
          <a:ext cx="8261835" cy="361305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3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Приобретение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жилья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потерял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документы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Перемена имени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Смена места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жительства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оплачиваю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налоги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Рождение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ребёнка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Оформление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наследства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− автомобилист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Многодетная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семья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326" name="Google Shape;326;p6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</p:grpSpPr>
        <p:sp>
          <p:nvSpPr>
            <p:cNvPr id="327" name="Google Shape;327;p6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6"/>
          <p:cNvSpPr txBox="1"/>
          <p:nvPr/>
        </p:nvSpPr>
        <p:spPr>
          <a:xfrm>
            <a:off x="6023113" y="-15902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05204" y="965496"/>
            <a:ext cx="954890" cy="89583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7386" y="987574"/>
            <a:ext cx="974110" cy="91318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037" y="3340916"/>
            <a:ext cx="1000837" cy="93824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532" y="1010496"/>
            <a:ext cx="974110" cy="913182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764" y="2139702"/>
            <a:ext cx="974110" cy="913182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913012"/>
            <a:ext cx="951063" cy="947861"/>
          </a:xfrm>
          <a:prstGeom prst="rect">
            <a:avLst/>
          </a:prstGeom>
        </p:spPr>
      </p:pic>
      <p:grpSp>
        <p:nvGrpSpPr>
          <p:cNvPr id="86" name="Группа 40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  <a:solidFill>
            <a:schemeClr val="bg1"/>
          </a:solidFill>
        </p:grpSpPr>
        <p:sp>
          <p:nvSpPr>
            <p:cNvPr id="87" name="Нашивка 12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89" name="TextBox 109"/>
          <p:cNvSpPr/>
          <p:nvPr/>
        </p:nvSpPr>
        <p:spPr>
          <a:xfrm>
            <a:off x="6023113" y="-15902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sz="1400" b="1" i="0" cap="all" dirty="0">
              <a:solidFill>
                <a:schemeClr val="accent1"/>
              </a:solidFill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944" y="843558"/>
            <a:ext cx="1048201" cy="1051742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771550"/>
            <a:ext cx="1174451" cy="117445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"/>
          <a:stretch/>
        </p:blipFill>
        <p:spPr>
          <a:xfrm>
            <a:off x="1292381" y="2092643"/>
            <a:ext cx="1100969" cy="1144821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410" y="3435846"/>
            <a:ext cx="779641" cy="820825"/>
          </a:xfrm>
          <a:prstGeom prst="rect">
            <a:avLst/>
          </a:prstGeom>
        </p:spPr>
      </p:pic>
      <p:sp>
        <p:nvSpPr>
          <p:cNvPr id="95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6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251520" y="627534"/>
            <a:ext cx="8640960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251520" y="267494"/>
            <a:ext cx="770485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ЖИЗНЕННЫЕ СИТУАЦИИ (</a:t>
            </a:r>
            <a:r>
              <a:rPr lang="ru-RU" sz="1500" b="1" cap="all" dirty="0">
                <a:solidFill>
                  <a:srgbClr val="561C0E"/>
                </a:solidFill>
              </a:rPr>
              <a:t>Услуги «одним пакетом»)</a:t>
            </a: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5308" y="2283718"/>
            <a:ext cx="907710" cy="85093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328327" y="3438647"/>
            <a:ext cx="912170" cy="855760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3507854"/>
            <a:ext cx="897295" cy="841175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2251840"/>
            <a:ext cx="955750" cy="895974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2233043"/>
            <a:ext cx="871364" cy="871364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264" y="3363838"/>
            <a:ext cx="930316" cy="933459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067944" y="2106848"/>
            <a:ext cx="1296144" cy="1040966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8790" y="3457179"/>
            <a:ext cx="889274" cy="892279"/>
          </a:xfrm>
          <a:prstGeom prst="rect">
            <a:avLst/>
          </a:prstGeom>
        </p:spPr>
      </p:pic>
      <p:cxnSp>
        <p:nvCxnSpPr>
          <p:cNvPr id="107" name="Прямая соединительная линия 106"/>
          <p:cNvCxnSpPr/>
          <p:nvPr/>
        </p:nvCxnSpPr>
        <p:spPr>
          <a:xfrm>
            <a:off x="611560" y="4803998"/>
            <a:ext cx="8280920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56;p7"/>
          <p:cNvSpPr/>
          <p:nvPr/>
        </p:nvSpPr>
        <p:spPr>
          <a:xfrm rot="10800000" flipH="1">
            <a:off x="323528" y="1179663"/>
            <a:ext cx="8569324" cy="326353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63;p7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64;p7"/>
          <p:cNvSpPr/>
          <p:nvPr/>
        </p:nvSpPr>
        <p:spPr>
          <a:xfrm>
            <a:off x="251520" y="267494"/>
            <a:ext cx="40324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СТАТИСТИКА ЗА </a:t>
            </a: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2022 </a:t>
            </a: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год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65;p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67;p7"/>
          <p:cNvSpPr/>
          <p:nvPr/>
        </p:nvSpPr>
        <p:spPr>
          <a:xfrm>
            <a:off x="521127" y="4700957"/>
            <a:ext cx="2592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Данные за 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ru-RU" sz="1000" b="1" i="1" dirty="0">
                <a:solidFill>
                  <a:srgbClr val="E74825"/>
                </a:solidFill>
              </a:rPr>
              <a:t>2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год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68;p7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938803" y="4830502"/>
            <a:ext cx="692480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Google Shape;358;p7"/>
          <p:cNvSpPr/>
          <p:nvPr/>
        </p:nvSpPr>
        <p:spPr>
          <a:xfrm>
            <a:off x="294764" y="800137"/>
            <a:ext cx="2289001" cy="3729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9;p7"/>
          <p:cNvSpPr txBox="1"/>
          <p:nvPr/>
        </p:nvSpPr>
        <p:spPr>
          <a:xfrm>
            <a:off x="492766" y="871208"/>
            <a:ext cx="1878574" cy="22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Ключевые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21122" y="1875927"/>
            <a:ext cx="2625647" cy="768092"/>
            <a:chOff x="521122" y="1239824"/>
            <a:chExt cx="2625647" cy="768092"/>
          </a:xfrm>
        </p:grpSpPr>
        <p:sp>
          <p:nvSpPr>
            <p:cNvPr id="49" name="Google Shape;370;p7"/>
            <p:cNvSpPr txBox="1"/>
            <p:nvPr/>
          </p:nvSpPr>
          <p:spPr>
            <a:xfrm>
              <a:off x="521122" y="1630890"/>
              <a:ext cx="2625647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Предоставление информации жилищного учета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0" name="Google Shape;371;p7"/>
            <p:cNvGrpSpPr/>
            <p:nvPr/>
          </p:nvGrpSpPr>
          <p:grpSpPr>
            <a:xfrm>
              <a:off x="521122" y="1239824"/>
              <a:ext cx="2170496" cy="420298"/>
              <a:chOff x="5862393" y="3229521"/>
              <a:chExt cx="2170496" cy="420298"/>
            </a:xfrm>
          </p:grpSpPr>
          <p:sp>
            <p:nvSpPr>
              <p:cNvPr id="51" name="Google Shape;372;p7"/>
              <p:cNvSpPr txBox="1"/>
              <p:nvPr/>
            </p:nvSpPr>
            <p:spPr>
              <a:xfrm>
                <a:off x="5862393" y="3229521"/>
                <a:ext cx="8904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 smtClean="0">
                    <a:solidFill>
                      <a:srgbClr val="E74825"/>
                    </a:solidFill>
                  </a:rPr>
                  <a:t>14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73;p7"/>
              <p:cNvSpPr/>
              <p:nvPr/>
            </p:nvSpPr>
            <p:spPr>
              <a:xfrm>
                <a:off x="6511386" y="3365965"/>
                <a:ext cx="152150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 err="1" smtClean="0">
                    <a:solidFill>
                      <a:srgbClr val="F04C30"/>
                    </a:solidFill>
                  </a:rPr>
                  <a:t>т</a:t>
                </a:r>
                <a:r>
                  <a:rPr lang="ru-RU" sz="1200" b="1" i="0" u="none" strike="noStrike" cap="none" dirty="0" err="1" smtClean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ыс</a:t>
                </a:r>
                <a:r>
                  <a:rPr lang="ru-RU" sz="1200" b="1" i="0" u="none" strike="noStrike" cap="none" dirty="0" smtClean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" name="Google Shape;374;p7"/>
          <p:cNvSpPr txBox="1"/>
          <p:nvPr/>
        </p:nvSpPr>
        <p:spPr>
          <a:xfrm>
            <a:off x="509675" y="3873686"/>
            <a:ext cx="2199119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Расчет (перерасчет) жилищно-коммунальных платежей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54" name="Google Shape;375;p7"/>
          <p:cNvGrpSpPr/>
          <p:nvPr/>
        </p:nvGrpSpPr>
        <p:grpSpPr>
          <a:xfrm>
            <a:off x="509676" y="3480293"/>
            <a:ext cx="2062644" cy="420308"/>
            <a:chOff x="5862393" y="3896889"/>
            <a:chExt cx="2062644" cy="420308"/>
          </a:xfrm>
        </p:grpSpPr>
        <p:sp>
          <p:nvSpPr>
            <p:cNvPr id="55" name="Google Shape;376;p7"/>
            <p:cNvSpPr txBox="1"/>
            <p:nvPr/>
          </p:nvSpPr>
          <p:spPr>
            <a:xfrm>
              <a:off x="5862393" y="3896889"/>
              <a:ext cx="908953" cy="420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77;p7"/>
            <p:cNvSpPr/>
            <p:nvPr/>
          </p:nvSpPr>
          <p:spPr>
            <a:xfrm>
              <a:off x="6518226" y="4037873"/>
              <a:ext cx="1406811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 dirty="0" err="1" smtClean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тыс</a:t>
              </a:r>
              <a:r>
                <a:rPr lang="ru-RU" sz="1200" b="1" i="0" u="none" strike="noStrike" cap="none" dirty="0" smtClean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334996" y="1871635"/>
            <a:ext cx="3002191" cy="941661"/>
            <a:chOff x="2835392" y="1871635"/>
            <a:chExt cx="3002191" cy="941661"/>
          </a:xfrm>
        </p:grpSpPr>
        <p:sp>
          <p:nvSpPr>
            <p:cNvPr id="58" name="Google Shape;378;p7"/>
            <p:cNvSpPr txBox="1"/>
            <p:nvPr/>
          </p:nvSpPr>
          <p:spPr>
            <a:xfrm>
              <a:off x="2835392" y="2266993"/>
              <a:ext cx="3002191" cy="546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Регистрационный учет граждан РФ </a:t>
              </a:r>
              <a:r>
                <a:rPr lang="ru-RU" sz="1100" i="1" dirty="0" smtClean="0">
                  <a:solidFill>
                    <a:schemeClr val="dk2"/>
                  </a:solidFill>
                </a:rPr>
                <a:t/>
              </a:r>
              <a:br>
                <a:rPr lang="ru-RU" sz="1100" i="1" dirty="0" smtClean="0">
                  <a:solidFill>
                    <a:schemeClr val="dk2"/>
                  </a:solidFill>
                </a:rPr>
              </a:br>
              <a:r>
                <a:rPr lang="ru-RU" sz="1100" i="1" dirty="0" smtClean="0">
                  <a:solidFill>
                    <a:schemeClr val="dk2"/>
                  </a:solidFill>
                </a:rPr>
                <a:t>по </a:t>
              </a:r>
              <a:r>
                <a:rPr lang="ru-RU" sz="1100" i="1" dirty="0">
                  <a:solidFill>
                    <a:schemeClr val="dk2"/>
                  </a:solidFill>
                </a:rPr>
                <a:t>месту пребывания и по месту жительства в пределах РФ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9" name="Google Shape;379;p7"/>
            <p:cNvGrpSpPr/>
            <p:nvPr/>
          </p:nvGrpSpPr>
          <p:grpSpPr>
            <a:xfrm>
              <a:off x="2835393" y="1871635"/>
              <a:ext cx="2268121" cy="421800"/>
              <a:chOff x="5862393" y="4422296"/>
              <a:chExt cx="2268121" cy="421800"/>
            </a:xfrm>
          </p:grpSpPr>
          <p:sp>
            <p:nvSpPr>
              <p:cNvPr id="60" name="Google Shape;380;p7"/>
              <p:cNvSpPr txBox="1"/>
              <p:nvPr/>
            </p:nvSpPr>
            <p:spPr>
              <a:xfrm>
                <a:off x="5862393" y="4422296"/>
                <a:ext cx="8685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10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81;p7"/>
              <p:cNvSpPr/>
              <p:nvPr/>
            </p:nvSpPr>
            <p:spPr>
              <a:xfrm>
                <a:off x="6520836" y="4558594"/>
                <a:ext cx="1609678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 err="1" smtClean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тыс</a:t>
                </a:r>
                <a:r>
                  <a:rPr lang="ru-RU" sz="1200" b="1" i="0" u="none" strike="noStrike" cap="none" dirty="0" smtClean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6454071" y="1869504"/>
            <a:ext cx="2138436" cy="774515"/>
            <a:chOff x="6454071" y="1233401"/>
            <a:chExt cx="2138436" cy="774515"/>
          </a:xfrm>
        </p:grpSpPr>
        <p:sp>
          <p:nvSpPr>
            <p:cNvPr id="63" name="Google Shape;382;p7"/>
            <p:cNvSpPr txBox="1"/>
            <p:nvPr/>
          </p:nvSpPr>
          <p:spPr>
            <a:xfrm>
              <a:off x="6487613" y="1630890"/>
              <a:ext cx="1951184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Кадастровый учет и (или) регистрация прав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4" name="Google Shape;383;p7"/>
            <p:cNvGrpSpPr/>
            <p:nvPr/>
          </p:nvGrpSpPr>
          <p:grpSpPr>
            <a:xfrm>
              <a:off x="6454071" y="1233401"/>
              <a:ext cx="2138436" cy="420298"/>
              <a:chOff x="5862393" y="3229521"/>
              <a:chExt cx="2138436" cy="420298"/>
            </a:xfrm>
          </p:grpSpPr>
          <p:sp>
            <p:nvSpPr>
              <p:cNvPr id="65" name="Google Shape;384;p7"/>
              <p:cNvSpPr txBox="1"/>
              <p:nvPr/>
            </p:nvSpPr>
            <p:spPr>
              <a:xfrm>
                <a:off x="5862393" y="3229521"/>
                <a:ext cx="8811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>
                  <a:lnSpc>
                    <a:spcPct val="84300"/>
                  </a:lnSpc>
                  <a:buSzPts val="2400"/>
                </a:pPr>
                <a:r>
                  <a:rPr lang="ru-RU" sz="24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 smtClean="0">
                    <a:solidFill>
                      <a:srgbClr val="E74825"/>
                    </a:solidFill>
                  </a:rPr>
                  <a:t>9</a:t>
                </a:r>
                <a:endParaRPr sz="2800" b="1" dirty="0">
                  <a:solidFill>
                    <a:srgbClr val="E74825"/>
                  </a:solidFill>
                </a:endParaRPr>
              </a:p>
            </p:txBody>
          </p:sp>
          <p:sp>
            <p:nvSpPr>
              <p:cNvPr id="66" name="Google Shape;385;p7"/>
              <p:cNvSpPr/>
              <p:nvPr/>
            </p:nvSpPr>
            <p:spPr>
              <a:xfrm>
                <a:off x="6505156" y="3372387"/>
                <a:ext cx="149567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 err="1" smtClean="0">
                    <a:solidFill>
                      <a:srgbClr val="F04C30"/>
                    </a:solidFill>
                  </a:rPr>
                  <a:t>тыс</a:t>
                </a:r>
                <a:r>
                  <a:rPr lang="ru-RU" sz="1200" b="1" i="0" u="none" strike="noStrike" cap="none" dirty="0" smtClean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3334996" y="3480293"/>
            <a:ext cx="3199647" cy="601142"/>
            <a:chOff x="2894941" y="3358373"/>
            <a:chExt cx="3199647" cy="601142"/>
          </a:xfrm>
        </p:grpSpPr>
        <p:sp>
          <p:nvSpPr>
            <p:cNvPr id="68" name="Google Shape;386;p7"/>
            <p:cNvSpPr txBox="1"/>
            <p:nvPr/>
          </p:nvSpPr>
          <p:spPr>
            <a:xfrm>
              <a:off x="2897173" y="3751766"/>
              <a:ext cx="3197415" cy="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Оформление и выдача </a:t>
              </a:r>
              <a:r>
                <a:rPr lang="ru-RU" sz="1100" i="1" dirty="0" err="1">
                  <a:solidFill>
                    <a:schemeClr val="dk2"/>
                  </a:solidFill>
                </a:rPr>
                <a:t>соцкарты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9" name="Google Shape;387;p7"/>
            <p:cNvGrpSpPr/>
            <p:nvPr/>
          </p:nvGrpSpPr>
          <p:grpSpPr>
            <a:xfrm>
              <a:off x="2894941" y="3358373"/>
              <a:ext cx="2161864" cy="421800"/>
              <a:chOff x="5862393" y="3229521"/>
              <a:chExt cx="2161864" cy="421800"/>
            </a:xfrm>
          </p:grpSpPr>
          <p:sp>
            <p:nvSpPr>
              <p:cNvPr id="70" name="Google Shape;388;p7"/>
              <p:cNvSpPr txBox="1"/>
              <p:nvPr/>
            </p:nvSpPr>
            <p:spPr>
              <a:xfrm>
                <a:off x="5862393" y="3229521"/>
                <a:ext cx="9201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 smtClean="0">
                    <a:solidFill>
                      <a:srgbClr val="E74825"/>
                    </a:solidFill>
                  </a:rPr>
                  <a:t>7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89;p7"/>
              <p:cNvSpPr/>
              <p:nvPr/>
            </p:nvSpPr>
            <p:spPr>
              <a:xfrm>
                <a:off x="6538657" y="3361201"/>
                <a:ext cx="14856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 err="1" smtClean="0">
                    <a:solidFill>
                      <a:srgbClr val="F04C30"/>
                    </a:solidFill>
                  </a:rPr>
                  <a:t>тыс</a:t>
                </a:r>
                <a:r>
                  <a:rPr lang="ru-RU" sz="1200" b="1" i="0" u="none" strike="noStrike" cap="none" dirty="0" smtClean="0">
                    <a:solidFill>
                      <a:srgbClr val="F04C30"/>
                    </a:solidFill>
                    <a:sym typeface="Arial"/>
                  </a:rPr>
                  <a:t> 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sym typeface="Arial"/>
                  </a:rPr>
                  <a:t>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sym typeface="Arial"/>
                </a:endParaRPr>
              </a:p>
            </p:txBody>
          </p:sp>
        </p:grpSp>
      </p:grpSp>
      <p:sp>
        <p:nvSpPr>
          <p:cNvPr id="72" name="Google Shape;390;p7"/>
          <p:cNvSpPr txBox="1"/>
          <p:nvPr/>
        </p:nvSpPr>
        <p:spPr>
          <a:xfrm>
            <a:off x="6495645" y="3873686"/>
            <a:ext cx="2340225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Предоставление сведений </a:t>
            </a:r>
            <a:r>
              <a:rPr lang="ru-RU" sz="1100" i="1" dirty="0" smtClean="0">
                <a:solidFill>
                  <a:schemeClr val="dk2"/>
                </a:solidFill>
              </a:rPr>
              <a:t/>
            </a:r>
            <a:br>
              <a:rPr lang="ru-RU" sz="1100" i="1" dirty="0" smtClean="0">
                <a:solidFill>
                  <a:schemeClr val="dk2"/>
                </a:solidFill>
              </a:rPr>
            </a:br>
            <a:r>
              <a:rPr lang="ru-RU" sz="1100" i="1" dirty="0" smtClean="0">
                <a:solidFill>
                  <a:schemeClr val="dk2"/>
                </a:solidFill>
              </a:rPr>
              <a:t>из </a:t>
            </a:r>
            <a:r>
              <a:rPr lang="ru-RU" sz="1100" i="1" dirty="0">
                <a:solidFill>
                  <a:schemeClr val="dk2"/>
                </a:solidFill>
              </a:rPr>
              <a:t>реестра недвижимости (ЕГРН) 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73" name="Google Shape;391;p7"/>
          <p:cNvGrpSpPr/>
          <p:nvPr/>
        </p:nvGrpSpPr>
        <p:grpSpPr>
          <a:xfrm>
            <a:off x="6487613" y="3480293"/>
            <a:ext cx="1828765" cy="421771"/>
            <a:chOff x="5862393" y="3229521"/>
            <a:chExt cx="1828765" cy="421771"/>
          </a:xfrm>
        </p:grpSpPr>
        <p:sp>
          <p:nvSpPr>
            <p:cNvPr id="74" name="Google Shape;392;p7"/>
            <p:cNvSpPr txBox="1"/>
            <p:nvPr/>
          </p:nvSpPr>
          <p:spPr>
            <a:xfrm>
              <a:off x="5862393" y="3229521"/>
              <a:ext cx="489218" cy="420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dirty="0" smtClean="0">
                  <a:solidFill>
                    <a:srgbClr val="E74825"/>
                  </a:solidFill>
                </a:rPr>
                <a:t>7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93;p7"/>
            <p:cNvSpPr/>
            <p:nvPr/>
          </p:nvSpPr>
          <p:spPr>
            <a:xfrm>
              <a:off x="6221159" y="3374333"/>
              <a:ext cx="146999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dirty="0" err="1" smtClean="0">
                  <a:solidFill>
                    <a:srgbClr val="F04C30"/>
                  </a:solidFill>
                </a:rPr>
                <a:t>тыс</a:t>
              </a:r>
              <a:r>
                <a:rPr lang="ru-RU" sz="1200" b="1" i="0" u="none" strike="noStrike" cap="none" dirty="0" smtClean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360;p7"/>
          <p:cNvSpPr/>
          <p:nvPr/>
        </p:nvSpPr>
        <p:spPr>
          <a:xfrm rot="10800000" flipH="1">
            <a:off x="2720240" y="980170"/>
            <a:ext cx="6173307" cy="4904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7183943" y="2927152"/>
            <a:ext cx="660727" cy="659910"/>
            <a:chOff x="2860676" y="1841500"/>
            <a:chExt cx="1282700" cy="1281113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2860676" y="1841500"/>
              <a:ext cx="1282700" cy="1281113"/>
            </a:xfrm>
            <a:custGeom>
              <a:avLst/>
              <a:gdLst>
                <a:gd name="T0" fmla="*/ 481 w 695"/>
                <a:gd name="T1" fmla="*/ 449 h 695"/>
                <a:gd name="T2" fmla="*/ 666 w 695"/>
                <a:gd name="T3" fmla="*/ 440 h 695"/>
                <a:gd name="T4" fmla="*/ 667 w 695"/>
                <a:gd name="T5" fmla="*/ 120 h 695"/>
                <a:gd name="T6" fmla="*/ 695 w 695"/>
                <a:gd name="T7" fmla="*/ 122 h 695"/>
                <a:gd name="T8" fmla="*/ 695 w 695"/>
                <a:gd name="T9" fmla="*/ 497 h 695"/>
                <a:gd name="T10" fmla="*/ 427 w 695"/>
                <a:gd name="T11" fmla="*/ 570 h 695"/>
                <a:gd name="T12" fmla="*/ 424 w 695"/>
                <a:gd name="T13" fmla="*/ 614 h 695"/>
                <a:gd name="T14" fmla="*/ 476 w 695"/>
                <a:gd name="T15" fmla="*/ 665 h 695"/>
                <a:gd name="T16" fmla="*/ 511 w 695"/>
                <a:gd name="T17" fmla="*/ 680 h 695"/>
                <a:gd name="T18" fmla="*/ 389 w 695"/>
                <a:gd name="T19" fmla="*/ 695 h 695"/>
                <a:gd name="T20" fmla="*/ 193 w 695"/>
                <a:gd name="T21" fmla="*/ 694 h 695"/>
                <a:gd name="T22" fmla="*/ 194 w 695"/>
                <a:gd name="T23" fmla="*/ 667 h 695"/>
                <a:gd name="T24" fmla="*/ 239 w 695"/>
                <a:gd name="T25" fmla="*/ 653 h 695"/>
                <a:gd name="T26" fmla="*/ 279 w 695"/>
                <a:gd name="T27" fmla="*/ 581 h 695"/>
                <a:gd name="T28" fmla="*/ 74 w 695"/>
                <a:gd name="T29" fmla="*/ 571 h 695"/>
                <a:gd name="T30" fmla="*/ 1 w 695"/>
                <a:gd name="T31" fmla="*/ 503 h 695"/>
                <a:gd name="T32" fmla="*/ 66 w 695"/>
                <a:gd name="T33" fmla="*/ 56 h 695"/>
                <a:gd name="T34" fmla="*/ 196 w 695"/>
                <a:gd name="T35" fmla="*/ 70 h 695"/>
                <a:gd name="T36" fmla="*/ 72 w 695"/>
                <a:gd name="T37" fmla="*/ 85 h 695"/>
                <a:gd name="T38" fmla="*/ 30 w 695"/>
                <a:gd name="T39" fmla="*/ 126 h 695"/>
                <a:gd name="T40" fmla="*/ 30 w 695"/>
                <a:gd name="T41" fmla="*/ 449 h 695"/>
                <a:gd name="T42" fmla="*/ 65 w 695"/>
                <a:gd name="T43" fmla="*/ 439 h 695"/>
                <a:gd name="T44" fmla="*/ 97 w 695"/>
                <a:gd name="T45" fmla="*/ 132 h 695"/>
                <a:gd name="T46" fmla="*/ 216 w 695"/>
                <a:gd name="T47" fmla="*/ 126 h 695"/>
                <a:gd name="T48" fmla="*/ 225 w 695"/>
                <a:gd name="T49" fmla="*/ 117 h 695"/>
                <a:gd name="T50" fmla="*/ 272 w 695"/>
                <a:gd name="T51" fmla="*/ 0 h 695"/>
                <a:gd name="T52" fmla="*/ 594 w 695"/>
                <a:gd name="T53" fmla="*/ 0 h 695"/>
                <a:gd name="T54" fmla="*/ 643 w 695"/>
                <a:gd name="T55" fmla="*/ 47 h 695"/>
                <a:gd name="T56" fmla="*/ 598 w 695"/>
                <a:gd name="T57" fmla="*/ 317 h 695"/>
                <a:gd name="T58" fmla="*/ 490 w 695"/>
                <a:gd name="T59" fmla="*/ 318 h 695"/>
                <a:gd name="T60" fmla="*/ 95 w 695"/>
                <a:gd name="T61" fmla="*/ 449 h 695"/>
                <a:gd name="T62" fmla="*/ 451 w 695"/>
                <a:gd name="T63" fmla="*/ 440 h 695"/>
                <a:gd name="T64" fmla="*/ 457 w 695"/>
                <a:gd name="T65" fmla="*/ 156 h 695"/>
                <a:gd name="T66" fmla="*/ 124 w 695"/>
                <a:gd name="T67" fmla="*/ 156 h 695"/>
                <a:gd name="T68" fmla="*/ 95 w 695"/>
                <a:gd name="T69" fmla="*/ 441 h 695"/>
                <a:gd name="T70" fmla="*/ 665 w 695"/>
                <a:gd name="T71" fmla="*/ 480 h 695"/>
                <a:gd name="T72" fmla="*/ 30 w 695"/>
                <a:gd name="T73" fmla="*/ 499 h 695"/>
                <a:gd name="T74" fmla="*/ 268 w 695"/>
                <a:gd name="T75" fmla="*/ 541 h 695"/>
                <a:gd name="T76" fmla="*/ 665 w 695"/>
                <a:gd name="T77" fmla="*/ 510 h 695"/>
                <a:gd name="T78" fmla="*/ 255 w 695"/>
                <a:gd name="T79" fmla="*/ 126 h 695"/>
                <a:gd name="T80" fmla="*/ 504 w 695"/>
                <a:gd name="T81" fmla="*/ 126 h 695"/>
                <a:gd name="T82" fmla="*/ 562 w 695"/>
                <a:gd name="T83" fmla="*/ 262 h 695"/>
                <a:gd name="T84" fmla="*/ 612 w 695"/>
                <a:gd name="T85" fmla="*/ 270 h 695"/>
                <a:gd name="T86" fmla="*/ 614 w 695"/>
                <a:gd name="T87" fmla="*/ 55 h 695"/>
                <a:gd name="T88" fmla="*/ 279 w 695"/>
                <a:gd name="T89" fmla="*/ 30 h 695"/>
                <a:gd name="T90" fmla="*/ 255 w 695"/>
                <a:gd name="T91" fmla="*/ 47 h 695"/>
                <a:gd name="T92" fmla="*/ 426 w 695"/>
                <a:gd name="T93" fmla="*/ 665 h 695"/>
                <a:gd name="T94" fmla="*/ 307 w 695"/>
                <a:gd name="T95" fmla="*/ 571 h 695"/>
                <a:gd name="T96" fmla="*/ 426 w 695"/>
                <a:gd name="T97" fmla="*/ 665 h 695"/>
                <a:gd name="T98" fmla="*/ 533 w 695"/>
                <a:gd name="T99" fmla="*/ 254 h 695"/>
                <a:gd name="T100" fmla="*/ 531 w 695"/>
                <a:gd name="T101" fmla="*/ 173 h 695"/>
                <a:gd name="T102" fmla="*/ 481 w 695"/>
                <a:gd name="T103" fmla="*/ 181 h 695"/>
                <a:gd name="T104" fmla="*/ 481 w 695"/>
                <a:gd name="T105" fmla="*/ 28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5" h="695">
                  <a:moveTo>
                    <a:pt x="481" y="318"/>
                  </a:moveTo>
                  <a:cubicBezTo>
                    <a:pt x="481" y="362"/>
                    <a:pt x="481" y="405"/>
                    <a:pt x="481" y="449"/>
                  </a:cubicBezTo>
                  <a:cubicBezTo>
                    <a:pt x="543" y="449"/>
                    <a:pt x="604" y="449"/>
                    <a:pt x="666" y="449"/>
                  </a:cubicBezTo>
                  <a:cubicBezTo>
                    <a:pt x="666" y="446"/>
                    <a:pt x="666" y="443"/>
                    <a:pt x="666" y="440"/>
                  </a:cubicBezTo>
                  <a:cubicBezTo>
                    <a:pt x="666" y="337"/>
                    <a:pt x="666" y="233"/>
                    <a:pt x="666" y="130"/>
                  </a:cubicBezTo>
                  <a:cubicBezTo>
                    <a:pt x="666" y="127"/>
                    <a:pt x="666" y="123"/>
                    <a:pt x="667" y="120"/>
                  </a:cubicBezTo>
                  <a:cubicBezTo>
                    <a:pt x="668" y="113"/>
                    <a:pt x="674" y="109"/>
                    <a:pt x="682" y="110"/>
                  </a:cubicBezTo>
                  <a:cubicBezTo>
                    <a:pt x="689" y="110"/>
                    <a:pt x="694" y="115"/>
                    <a:pt x="695" y="122"/>
                  </a:cubicBezTo>
                  <a:cubicBezTo>
                    <a:pt x="695" y="125"/>
                    <a:pt x="695" y="127"/>
                    <a:pt x="695" y="129"/>
                  </a:cubicBezTo>
                  <a:cubicBezTo>
                    <a:pt x="695" y="252"/>
                    <a:pt x="695" y="375"/>
                    <a:pt x="695" y="497"/>
                  </a:cubicBezTo>
                  <a:cubicBezTo>
                    <a:pt x="695" y="541"/>
                    <a:pt x="666" y="570"/>
                    <a:pt x="622" y="570"/>
                  </a:cubicBezTo>
                  <a:cubicBezTo>
                    <a:pt x="557" y="571"/>
                    <a:pt x="492" y="571"/>
                    <a:pt x="427" y="570"/>
                  </a:cubicBezTo>
                  <a:cubicBezTo>
                    <a:pt x="420" y="570"/>
                    <a:pt x="417" y="574"/>
                    <a:pt x="417" y="580"/>
                  </a:cubicBezTo>
                  <a:cubicBezTo>
                    <a:pt x="415" y="592"/>
                    <a:pt x="418" y="604"/>
                    <a:pt x="424" y="614"/>
                  </a:cubicBezTo>
                  <a:cubicBezTo>
                    <a:pt x="435" y="635"/>
                    <a:pt x="452" y="650"/>
                    <a:pt x="470" y="664"/>
                  </a:cubicBezTo>
                  <a:cubicBezTo>
                    <a:pt x="472" y="665"/>
                    <a:pt x="474" y="665"/>
                    <a:pt x="476" y="665"/>
                  </a:cubicBezTo>
                  <a:cubicBezTo>
                    <a:pt x="482" y="666"/>
                    <a:pt x="488" y="665"/>
                    <a:pt x="494" y="665"/>
                  </a:cubicBezTo>
                  <a:cubicBezTo>
                    <a:pt x="505" y="666"/>
                    <a:pt x="511" y="671"/>
                    <a:pt x="511" y="680"/>
                  </a:cubicBezTo>
                  <a:cubicBezTo>
                    <a:pt x="511" y="689"/>
                    <a:pt x="505" y="695"/>
                    <a:pt x="494" y="695"/>
                  </a:cubicBezTo>
                  <a:cubicBezTo>
                    <a:pt x="459" y="695"/>
                    <a:pt x="424" y="695"/>
                    <a:pt x="389" y="695"/>
                  </a:cubicBezTo>
                  <a:cubicBezTo>
                    <a:pt x="327" y="695"/>
                    <a:pt x="265" y="695"/>
                    <a:pt x="203" y="695"/>
                  </a:cubicBezTo>
                  <a:cubicBezTo>
                    <a:pt x="200" y="695"/>
                    <a:pt x="196" y="695"/>
                    <a:pt x="193" y="694"/>
                  </a:cubicBezTo>
                  <a:cubicBezTo>
                    <a:pt x="187" y="691"/>
                    <a:pt x="184" y="686"/>
                    <a:pt x="184" y="679"/>
                  </a:cubicBezTo>
                  <a:cubicBezTo>
                    <a:pt x="184" y="673"/>
                    <a:pt x="188" y="668"/>
                    <a:pt x="194" y="667"/>
                  </a:cubicBezTo>
                  <a:cubicBezTo>
                    <a:pt x="197" y="666"/>
                    <a:pt x="201" y="665"/>
                    <a:pt x="205" y="666"/>
                  </a:cubicBezTo>
                  <a:cubicBezTo>
                    <a:pt x="219" y="668"/>
                    <a:pt x="230" y="663"/>
                    <a:pt x="239" y="653"/>
                  </a:cubicBezTo>
                  <a:cubicBezTo>
                    <a:pt x="250" y="640"/>
                    <a:pt x="262" y="628"/>
                    <a:pt x="271" y="614"/>
                  </a:cubicBezTo>
                  <a:cubicBezTo>
                    <a:pt x="278" y="605"/>
                    <a:pt x="280" y="593"/>
                    <a:pt x="279" y="581"/>
                  </a:cubicBezTo>
                  <a:cubicBezTo>
                    <a:pt x="278" y="571"/>
                    <a:pt x="277" y="570"/>
                    <a:pt x="268" y="570"/>
                  </a:cubicBezTo>
                  <a:cubicBezTo>
                    <a:pt x="203" y="570"/>
                    <a:pt x="138" y="570"/>
                    <a:pt x="74" y="571"/>
                  </a:cubicBezTo>
                  <a:cubicBezTo>
                    <a:pt x="52" y="571"/>
                    <a:pt x="32" y="564"/>
                    <a:pt x="18" y="547"/>
                  </a:cubicBezTo>
                  <a:cubicBezTo>
                    <a:pt x="7" y="534"/>
                    <a:pt x="1" y="520"/>
                    <a:pt x="1" y="503"/>
                  </a:cubicBezTo>
                  <a:cubicBezTo>
                    <a:pt x="0" y="376"/>
                    <a:pt x="0" y="249"/>
                    <a:pt x="1" y="122"/>
                  </a:cubicBezTo>
                  <a:cubicBezTo>
                    <a:pt x="1" y="86"/>
                    <a:pt x="30" y="56"/>
                    <a:pt x="66" y="56"/>
                  </a:cubicBezTo>
                  <a:cubicBezTo>
                    <a:pt x="104" y="55"/>
                    <a:pt x="142" y="56"/>
                    <a:pt x="180" y="56"/>
                  </a:cubicBezTo>
                  <a:cubicBezTo>
                    <a:pt x="190" y="56"/>
                    <a:pt x="196" y="61"/>
                    <a:pt x="196" y="70"/>
                  </a:cubicBezTo>
                  <a:cubicBezTo>
                    <a:pt x="197" y="79"/>
                    <a:pt x="190" y="84"/>
                    <a:pt x="179" y="84"/>
                  </a:cubicBezTo>
                  <a:cubicBezTo>
                    <a:pt x="144" y="85"/>
                    <a:pt x="108" y="84"/>
                    <a:pt x="72" y="85"/>
                  </a:cubicBezTo>
                  <a:cubicBezTo>
                    <a:pt x="51" y="85"/>
                    <a:pt x="36" y="95"/>
                    <a:pt x="31" y="114"/>
                  </a:cubicBezTo>
                  <a:cubicBezTo>
                    <a:pt x="30" y="117"/>
                    <a:pt x="30" y="122"/>
                    <a:pt x="30" y="126"/>
                  </a:cubicBezTo>
                  <a:cubicBezTo>
                    <a:pt x="30" y="231"/>
                    <a:pt x="30" y="337"/>
                    <a:pt x="30" y="443"/>
                  </a:cubicBezTo>
                  <a:cubicBezTo>
                    <a:pt x="30" y="445"/>
                    <a:pt x="30" y="447"/>
                    <a:pt x="30" y="449"/>
                  </a:cubicBezTo>
                  <a:cubicBezTo>
                    <a:pt x="42" y="449"/>
                    <a:pt x="53" y="449"/>
                    <a:pt x="65" y="449"/>
                  </a:cubicBezTo>
                  <a:cubicBezTo>
                    <a:pt x="65" y="446"/>
                    <a:pt x="65" y="442"/>
                    <a:pt x="65" y="439"/>
                  </a:cubicBezTo>
                  <a:cubicBezTo>
                    <a:pt x="65" y="355"/>
                    <a:pt x="66" y="271"/>
                    <a:pt x="65" y="186"/>
                  </a:cubicBezTo>
                  <a:cubicBezTo>
                    <a:pt x="65" y="162"/>
                    <a:pt x="75" y="142"/>
                    <a:pt x="97" y="132"/>
                  </a:cubicBezTo>
                  <a:cubicBezTo>
                    <a:pt x="105" y="128"/>
                    <a:pt x="113" y="127"/>
                    <a:pt x="121" y="126"/>
                  </a:cubicBezTo>
                  <a:cubicBezTo>
                    <a:pt x="153" y="126"/>
                    <a:pt x="185" y="126"/>
                    <a:pt x="216" y="126"/>
                  </a:cubicBezTo>
                  <a:cubicBezTo>
                    <a:pt x="219" y="126"/>
                    <a:pt x="222" y="126"/>
                    <a:pt x="225" y="126"/>
                  </a:cubicBezTo>
                  <a:cubicBezTo>
                    <a:pt x="225" y="123"/>
                    <a:pt x="225" y="120"/>
                    <a:pt x="225" y="117"/>
                  </a:cubicBezTo>
                  <a:cubicBezTo>
                    <a:pt x="225" y="94"/>
                    <a:pt x="225" y="71"/>
                    <a:pt x="225" y="48"/>
                  </a:cubicBezTo>
                  <a:cubicBezTo>
                    <a:pt x="225" y="22"/>
                    <a:pt x="246" y="1"/>
                    <a:pt x="272" y="0"/>
                  </a:cubicBezTo>
                  <a:cubicBezTo>
                    <a:pt x="296" y="0"/>
                    <a:pt x="320" y="0"/>
                    <a:pt x="345" y="0"/>
                  </a:cubicBezTo>
                  <a:cubicBezTo>
                    <a:pt x="428" y="0"/>
                    <a:pt x="511" y="0"/>
                    <a:pt x="594" y="0"/>
                  </a:cubicBezTo>
                  <a:cubicBezTo>
                    <a:pt x="618" y="0"/>
                    <a:pt x="636" y="15"/>
                    <a:pt x="642" y="38"/>
                  </a:cubicBezTo>
                  <a:cubicBezTo>
                    <a:pt x="643" y="41"/>
                    <a:pt x="643" y="44"/>
                    <a:pt x="643" y="47"/>
                  </a:cubicBezTo>
                  <a:cubicBezTo>
                    <a:pt x="643" y="119"/>
                    <a:pt x="643" y="191"/>
                    <a:pt x="643" y="262"/>
                  </a:cubicBezTo>
                  <a:cubicBezTo>
                    <a:pt x="643" y="289"/>
                    <a:pt x="625" y="311"/>
                    <a:pt x="598" y="317"/>
                  </a:cubicBezTo>
                  <a:cubicBezTo>
                    <a:pt x="595" y="317"/>
                    <a:pt x="591" y="318"/>
                    <a:pt x="587" y="318"/>
                  </a:cubicBezTo>
                  <a:cubicBezTo>
                    <a:pt x="555" y="318"/>
                    <a:pt x="522" y="318"/>
                    <a:pt x="490" y="318"/>
                  </a:cubicBezTo>
                  <a:cubicBezTo>
                    <a:pt x="487" y="318"/>
                    <a:pt x="485" y="318"/>
                    <a:pt x="481" y="318"/>
                  </a:cubicBezTo>
                  <a:close/>
                  <a:moveTo>
                    <a:pt x="95" y="449"/>
                  </a:moveTo>
                  <a:cubicBezTo>
                    <a:pt x="214" y="449"/>
                    <a:pt x="332" y="449"/>
                    <a:pt x="451" y="449"/>
                  </a:cubicBezTo>
                  <a:cubicBezTo>
                    <a:pt x="451" y="446"/>
                    <a:pt x="451" y="443"/>
                    <a:pt x="451" y="440"/>
                  </a:cubicBezTo>
                  <a:cubicBezTo>
                    <a:pt x="451" y="362"/>
                    <a:pt x="451" y="285"/>
                    <a:pt x="451" y="208"/>
                  </a:cubicBezTo>
                  <a:cubicBezTo>
                    <a:pt x="451" y="190"/>
                    <a:pt x="449" y="173"/>
                    <a:pt x="457" y="156"/>
                  </a:cubicBezTo>
                  <a:cubicBezTo>
                    <a:pt x="454" y="156"/>
                    <a:pt x="452" y="155"/>
                    <a:pt x="450" y="155"/>
                  </a:cubicBezTo>
                  <a:cubicBezTo>
                    <a:pt x="341" y="155"/>
                    <a:pt x="233" y="155"/>
                    <a:pt x="124" y="156"/>
                  </a:cubicBezTo>
                  <a:cubicBezTo>
                    <a:pt x="105" y="156"/>
                    <a:pt x="95" y="166"/>
                    <a:pt x="95" y="185"/>
                  </a:cubicBezTo>
                  <a:cubicBezTo>
                    <a:pt x="95" y="270"/>
                    <a:pt x="95" y="356"/>
                    <a:pt x="95" y="441"/>
                  </a:cubicBezTo>
                  <a:cubicBezTo>
                    <a:pt x="95" y="444"/>
                    <a:pt x="95" y="446"/>
                    <a:pt x="95" y="449"/>
                  </a:cubicBezTo>
                  <a:close/>
                  <a:moveTo>
                    <a:pt x="665" y="480"/>
                  </a:moveTo>
                  <a:cubicBezTo>
                    <a:pt x="453" y="480"/>
                    <a:pt x="242" y="480"/>
                    <a:pt x="30" y="480"/>
                  </a:cubicBezTo>
                  <a:cubicBezTo>
                    <a:pt x="30" y="486"/>
                    <a:pt x="30" y="492"/>
                    <a:pt x="30" y="499"/>
                  </a:cubicBezTo>
                  <a:cubicBezTo>
                    <a:pt x="28" y="525"/>
                    <a:pt x="50" y="541"/>
                    <a:pt x="72" y="541"/>
                  </a:cubicBezTo>
                  <a:cubicBezTo>
                    <a:pt x="138" y="540"/>
                    <a:pt x="203" y="541"/>
                    <a:pt x="268" y="541"/>
                  </a:cubicBezTo>
                  <a:cubicBezTo>
                    <a:pt x="387" y="541"/>
                    <a:pt x="506" y="541"/>
                    <a:pt x="625" y="541"/>
                  </a:cubicBezTo>
                  <a:cubicBezTo>
                    <a:pt x="645" y="541"/>
                    <a:pt x="661" y="529"/>
                    <a:pt x="665" y="510"/>
                  </a:cubicBezTo>
                  <a:cubicBezTo>
                    <a:pt x="666" y="501"/>
                    <a:pt x="665" y="490"/>
                    <a:pt x="665" y="480"/>
                  </a:cubicBezTo>
                  <a:close/>
                  <a:moveTo>
                    <a:pt x="255" y="126"/>
                  </a:moveTo>
                  <a:cubicBezTo>
                    <a:pt x="258" y="126"/>
                    <a:pt x="261" y="126"/>
                    <a:pt x="264" y="126"/>
                  </a:cubicBezTo>
                  <a:cubicBezTo>
                    <a:pt x="344" y="126"/>
                    <a:pt x="424" y="126"/>
                    <a:pt x="504" y="126"/>
                  </a:cubicBezTo>
                  <a:cubicBezTo>
                    <a:pt x="538" y="126"/>
                    <a:pt x="562" y="150"/>
                    <a:pt x="562" y="184"/>
                  </a:cubicBezTo>
                  <a:cubicBezTo>
                    <a:pt x="562" y="210"/>
                    <a:pt x="562" y="236"/>
                    <a:pt x="562" y="262"/>
                  </a:cubicBezTo>
                  <a:cubicBezTo>
                    <a:pt x="562" y="276"/>
                    <a:pt x="571" y="286"/>
                    <a:pt x="584" y="288"/>
                  </a:cubicBezTo>
                  <a:cubicBezTo>
                    <a:pt x="597" y="290"/>
                    <a:pt x="609" y="283"/>
                    <a:pt x="612" y="270"/>
                  </a:cubicBezTo>
                  <a:cubicBezTo>
                    <a:pt x="614" y="265"/>
                    <a:pt x="614" y="260"/>
                    <a:pt x="614" y="255"/>
                  </a:cubicBezTo>
                  <a:cubicBezTo>
                    <a:pt x="614" y="188"/>
                    <a:pt x="614" y="122"/>
                    <a:pt x="614" y="55"/>
                  </a:cubicBezTo>
                  <a:cubicBezTo>
                    <a:pt x="614" y="35"/>
                    <a:pt x="608" y="30"/>
                    <a:pt x="589" y="30"/>
                  </a:cubicBezTo>
                  <a:cubicBezTo>
                    <a:pt x="486" y="30"/>
                    <a:pt x="382" y="30"/>
                    <a:pt x="279" y="30"/>
                  </a:cubicBezTo>
                  <a:cubicBezTo>
                    <a:pt x="277" y="30"/>
                    <a:pt x="274" y="30"/>
                    <a:pt x="272" y="30"/>
                  </a:cubicBezTo>
                  <a:cubicBezTo>
                    <a:pt x="262" y="31"/>
                    <a:pt x="255" y="37"/>
                    <a:pt x="255" y="47"/>
                  </a:cubicBezTo>
                  <a:cubicBezTo>
                    <a:pt x="254" y="73"/>
                    <a:pt x="255" y="99"/>
                    <a:pt x="255" y="126"/>
                  </a:cubicBezTo>
                  <a:close/>
                  <a:moveTo>
                    <a:pt x="426" y="665"/>
                  </a:moveTo>
                  <a:cubicBezTo>
                    <a:pt x="401" y="638"/>
                    <a:pt x="381" y="610"/>
                    <a:pt x="388" y="571"/>
                  </a:cubicBezTo>
                  <a:cubicBezTo>
                    <a:pt x="361" y="571"/>
                    <a:pt x="334" y="571"/>
                    <a:pt x="307" y="571"/>
                  </a:cubicBezTo>
                  <a:cubicBezTo>
                    <a:pt x="314" y="610"/>
                    <a:pt x="295" y="638"/>
                    <a:pt x="270" y="665"/>
                  </a:cubicBezTo>
                  <a:cubicBezTo>
                    <a:pt x="322" y="665"/>
                    <a:pt x="373" y="665"/>
                    <a:pt x="426" y="665"/>
                  </a:cubicBezTo>
                  <a:close/>
                  <a:moveTo>
                    <a:pt x="537" y="288"/>
                  </a:moveTo>
                  <a:cubicBezTo>
                    <a:pt x="535" y="276"/>
                    <a:pt x="533" y="265"/>
                    <a:pt x="533" y="254"/>
                  </a:cubicBezTo>
                  <a:cubicBezTo>
                    <a:pt x="532" y="231"/>
                    <a:pt x="532" y="208"/>
                    <a:pt x="532" y="184"/>
                  </a:cubicBezTo>
                  <a:cubicBezTo>
                    <a:pt x="532" y="181"/>
                    <a:pt x="532" y="177"/>
                    <a:pt x="531" y="173"/>
                  </a:cubicBezTo>
                  <a:cubicBezTo>
                    <a:pt x="527" y="161"/>
                    <a:pt x="515" y="154"/>
                    <a:pt x="502" y="156"/>
                  </a:cubicBezTo>
                  <a:cubicBezTo>
                    <a:pt x="490" y="158"/>
                    <a:pt x="481" y="168"/>
                    <a:pt x="481" y="181"/>
                  </a:cubicBezTo>
                  <a:cubicBezTo>
                    <a:pt x="481" y="215"/>
                    <a:pt x="481" y="249"/>
                    <a:pt x="481" y="284"/>
                  </a:cubicBezTo>
                  <a:cubicBezTo>
                    <a:pt x="481" y="285"/>
                    <a:pt x="481" y="287"/>
                    <a:pt x="481" y="288"/>
                  </a:cubicBezTo>
                  <a:cubicBezTo>
                    <a:pt x="501" y="288"/>
                    <a:pt x="519" y="288"/>
                    <a:pt x="537" y="28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3089276" y="2405063"/>
              <a:ext cx="547688" cy="207963"/>
            </a:xfrm>
            <a:custGeom>
              <a:avLst/>
              <a:gdLst>
                <a:gd name="T0" fmla="*/ 149 w 297"/>
                <a:gd name="T1" fmla="*/ 112 h 112"/>
                <a:gd name="T2" fmla="*/ 19 w 297"/>
                <a:gd name="T3" fmla="*/ 112 h 112"/>
                <a:gd name="T4" fmla="*/ 0 w 297"/>
                <a:gd name="T5" fmla="*/ 93 h 112"/>
                <a:gd name="T6" fmla="*/ 0 w 297"/>
                <a:gd name="T7" fmla="*/ 19 h 112"/>
                <a:gd name="T8" fmla="*/ 19 w 297"/>
                <a:gd name="T9" fmla="*/ 0 h 112"/>
                <a:gd name="T10" fmla="*/ 279 w 297"/>
                <a:gd name="T11" fmla="*/ 0 h 112"/>
                <a:gd name="T12" fmla="*/ 297 w 297"/>
                <a:gd name="T13" fmla="*/ 18 h 112"/>
                <a:gd name="T14" fmla="*/ 297 w 297"/>
                <a:gd name="T15" fmla="*/ 93 h 112"/>
                <a:gd name="T16" fmla="*/ 278 w 297"/>
                <a:gd name="T17" fmla="*/ 112 h 112"/>
                <a:gd name="T18" fmla="*/ 149 w 297"/>
                <a:gd name="T19" fmla="*/ 112 h 112"/>
                <a:gd name="T20" fmla="*/ 30 w 297"/>
                <a:gd name="T21" fmla="*/ 30 h 112"/>
                <a:gd name="T22" fmla="*/ 30 w 297"/>
                <a:gd name="T23" fmla="*/ 82 h 112"/>
                <a:gd name="T24" fmla="*/ 268 w 297"/>
                <a:gd name="T25" fmla="*/ 82 h 112"/>
                <a:gd name="T26" fmla="*/ 268 w 297"/>
                <a:gd name="T27" fmla="*/ 30 h 112"/>
                <a:gd name="T28" fmla="*/ 30 w 297"/>
                <a:gd name="T29" fmla="*/ 3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" h="112">
                  <a:moveTo>
                    <a:pt x="149" y="112"/>
                  </a:moveTo>
                  <a:cubicBezTo>
                    <a:pt x="106" y="112"/>
                    <a:pt x="62" y="112"/>
                    <a:pt x="19" y="112"/>
                  </a:cubicBezTo>
                  <a:cubicBezTo>
                    <a:pt x="5" y="112"/>
                    <a:pt x="0" y="107"/>
                    <a:pt x="0" y="93"/>
                  </a:cubicBezTo>
                  <a:cubicBezTo>
                    <a:pt x="0" y="68"/>
                    <a:pt x="0" y="44"/>
                    <a:pt x="0" y="19"/>
                  </a:cubicBezTo>
                  <a:cubicBezTo>
                    <a:pt x="0" y="5"/>
                    <a:pt x="5" y="0"/>
                    <a:pt x="19" y="0"/>
                  </a:cubicBezTo>
                  <a:cubicBezTo>
                    <a:pt x="106" y="0"/>
                    <a:pt x="192" y="0"/>
                    <a:pt x="279" y="0"/>
                  </a:cubicBezTo>
                  <a:cubicBezTo>
                    <a:pt x="292" y="0"/>
                    <a:pt x="297" y="5"/>
                    <a:pt x="297" y="18"/>
                  </a:cubicBezTo>
                  <a:cubicBezTo>
                    <a:pt x="297" y="43"/>
                    <a:pt x="297" y="68"/>
                    <a:pt x="297" y="93"/>
                  </a:cubicBezTo>
                  <a:cubicBezTo>
                    <a:pt x="297" y="107"/>
                    <a:pt x="292" y="112"/>
                    <a:pt x="278" y="112"/>
                  </a:cubicBezTo>
                  <a:cubicBezTo>
                    <a:pt x="235" y="112"/>
                    <a:pt x="192" y="112"/>
                    <a:pt x="149" y="112"/>
                  </a:cubicBezTo>
                  <a:close/>
                  <a:moveTo>
                    <a:pt x="30" y="30"/>
                  </a:moveTo>
                  <a:cubicBezTo>
                    <a:pt x="30" y="48"/>
                    <a:pt x="30" y="65"/>
                    <a:pt x="30" y="82"/>
                  </a:cubicBezTo>
                  <a:cubicBezTo>
                    <a:pt x="109" y="82"/>
                    <a:pt x="189" y="82"/>
                    <a:pt x="268" y="82"/>
                  </a:cubicBezTo>
                  <a:cubicBezTo>
                    <a:pt x="268" y="64"/>
                    <a:pt x="268" y="47"/>
                    <a:pt x="268" y="30"/>
                  </a:cubicBezTo>
                  <a:cubicBezTo>
                    <a:pt x="188" y="30"/>
                    <a:pt x="109" y="30"/>
                    <a:pt x="30" y="3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3089276" y="2289175"/>
              <a:ext cx="550863" cy="55563"/>
            </a:xfrm>
            <a:custGeom>
              <a:avLst/>
              <a:gdLst>
                <a:gd name="T0" fmla="*/ 150 w 298"/>
                <a:gd name="T1" fmla="*/ 0 h 30"/>
                <a:gd name="T2" fmla="*/ 280 w 298"/>
                <a:gd name="T3" fmla="*/ 0 h 30"/>
                <a:gd name="T4" fmla="*/ 297 w 298"/>
                <a:gd name="T5" fmla="*/ 13 h 30"/>
                <a:gd name="T6" fmla="*/ 286 w 298"/>
                <a:gd name="T7" fmla="*/ 29 h 30"/>
                <a:gd name="T8" fmla="*/ 279 w 298"/>
                <a:gd name="T9" fmla="*/ 30 h 30"/>
                <a:gd name="T10" fmla="*/ 19 w 298"/>
                <a:gd name="T11" fmla="*/ 30 h 30"/>
                <a:gd name="T12" fmla="*/ 0 w 298"/>
                <a:gd name="T13" fmla="*/ 16 h 30"/>
                <a:gd name="T14" fmla="*/ 17 w 298"/>
                <a:gd name="T15" fmla="*/ 0 h 30"/>
                <a:gd name="T16" fmla="*/ 122 w 298"/>
                <a:gd name="T17" fmla="*/ 0 h 30"/>
                <a:gd name="T18" fmla="*/ 150 w 298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30">
                  <a:moveTo>
                    <a:pt x="150" y="0"/>
                  </a:moveTo>
                  <a:cubicBezTo>
                    <a:pt x="193" y="0"/>
                    <a:pt x="236" y="0"/>
                    <a:pt x="280" y="0"/>
                  </a:cubicBezTo>
                  <a:cubicBezTo>
                    <a:pt x="290" y="0"/>
                    <a:pt x="296" y="5"/>
                    <a:pt x="297" y="13"/>
                  </a:cubicBezTo>
                  <a:cubicBezTo>
                    <a:pt x="298" y="21"/>
                    <a:pt x="294" y="27"/>
                    <a:pt x="286" y="29"/>
                  </a:cubicBezTo>
                  <a:cubicBezTo>
                    <a:pt x="284" y="30"/>
                    <a:pt x="281" y="30"/>
                    <a:pt x="279" y="30"/>
                  </a:cubicBezTo>
                  <a:cubicBezTo>
                    <a:pt x="192" y="30"/>
                    <a:pt x="105" y="30"/>
                    <a:pt x="19" y="30"/>
                  </a:cubicBezTo>
                  <a:cubicBezTo>
                    <a:pt x="7" y="30"/>
                    <a:pt x="1" y="25"/>
                    <a:pt x="0" y="16"/>
                  </a:cubicBezTo>
                  <a:cubicBezTo>
                    <a:pt x="0" y="6"/>
                    <a:pt x="6" y="0"/>
                    <a:pt x="17" y="0"/>
                  </a:cubicBezTo>
                  <a:cubicBezTo>
                    <a:pt x="52" y="0"/>
                    <a:pt x="87" y="0"/>
                    <a:pt x="122" y="0"/>
                  </a:cubicBezTo>
                  <a:cubicBezTo>
                    <a:pt x="131" y="0"/>
                    <a:pt x="140" y="0"/>
                    <a:pt x="150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3146426" y="2173288"/>
              <a:ext cx="431800" cy="55563"/>
            </a:xfrm>
            <a:custGeom>
              <a:avLst/>
              <a:gdLst>
                <a:gd name="T0" fmla="*/ 118 w 234"/>
                <a:gd name="T1" fmla="*/ 0 h 30"/>
                <a:gd name="T2" fmla="*/ 218 w 234"/>
                <a:gd name="T3" fmla="*/ 0 h 30"/>
                <a:gd name="T4" fmla="*/ 232 w 234"/>
                <a:gd name="T5" fmla="*/ 8 h 30"/>
                <a:gd name="T6" fmla="*/ 231 w 234"/>
                <a:gd name="T7" fmla="*/ 23 h 30"/>
                <a:gd name="T8" fmla="*/ 215 w 234"/>
                <a:gd name="T9" fmla="*/ 30 h 30"/>
                <a:gd name="T10" fmla="*/ 128 w 234"/>
                <a:gd name="T11" fmla="*/ 30 h 30"/>
                <a:gd name="T12" fmla="*/ 21 w 234"/>
                <a:gd name="T13" fmla="*/ 30 h 30"/>
                <a:gd name="T14" fmla="*/ 3 w 234"/>
                <a:gd name="T15" fmla="*/ 18 h 30"/>
                <a:gd name="T16" fmla="*/ 18 w 234"/>
                <a:gd name="T17" fmla="*/ 0 h 30"/>
                <a:gd name="T18" fmla="*/ 118 w 23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30">
                  <a:moveTo>
                    <a:pt x="118" y="0"/>
                  </a:moveTo>
                  <a:cubicBezTo>
                    <a:pt x="151" y="0"/>
                    <a:pt x="185" y="0"/>
                    <a:pt x="218" y="0"/>
                  </a:cubicBezTo>
                  <a:cubicBezTo>
                    <a:pt x="225" y="0"/>
                    <a:pt x="230" y="2"/>
                    <a:pt x="232" y="8"/>
                  </a:cubicBezTo>
                  <a:cubicBezTo>
                    <a:pt x="234" y="12"/>
                    <a:pt x="233" y="18"/>
                    <a:pt x="231" y="23"/>
                  </a:cubicBezTo>
                  <a:cubicBezTo>
                    <a:pt x="229" y="29"/>
                    <a:pt x="222" y="30"/>
                    <a:pt x="215" y="30"/>
                  </a:cubicBezTo>
                  <a:cubicBezTo>
                    <a:pt x="186" y="30"/>
                    <a:pt x="157" y="30"/>
                    <a:pt x="128" y="30"/>
                  </a:cubicBezTo>
                  <a:cubicBezTo>
                    <a:pt x="93" y="30"/>
                    <a:pt x="57" y="30"/>
                    <a:pt x="21" y="30"/>
                  </a:cubicBezTo>
                  <a:cubicBezTo>
                    <a:pt x="10" y="30"/>
                    <a:pt x="4" y="26"/>
                    <a:pt x="3" y="18"/>
                  </a:cubicBezTo>
                  <a:cubicBezTo>
                    <a:pt x="0" y="8"/>
                    <a:pt x="7" y="0"/>
                    <a:pt x="18" y="0"/>
                  </a:cubicBezTo>
                  <a:cubicBezTo>
                    <a:pt x="52" y="0"/>
                    <a:pt x="85" y="0"/>
                    <a:pt x="118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3475038" y="2754313"/>
              <a:ext cx="55563" cy="55563"/>
            </a:xfrm>
            <a:custGeom>
              <a:avLst/>
              <a:gdLst>
                <a:gd name="T0" fmla="*/ 14 w 30"/>
                <a:gd name="T1" fmla="*/ 29 h 30"/>
                <a:gd name="T2" fmla="*/ 0 w 30"/>
                <a:gd name="T3" fmla="*/ 14 h 30"/>
                <a:gd name="T4" fmla="*/ 15 w 30"/>
                <a:gd name="T5" fmla="*/ 0 h 30"/>
                <a:gd name="T6" fmla="*/ 30 w 30"/>
                <a:gd name="T7" fmla="*/ 15 h 30"/>
                <a:gd name="T8" fmla="*/ 14 w 30"/>
                <a:gd name="T9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4" y="29"/>
                  </a:moveTo>
                  <a:cubicBezTo>
                    <a:pt x="6" y="29"/>
                    <a:pt x="0" y="22"/>
                    <a:pt x="0" y="14"/>
                  </a:cubicBezTo>
                  <a:cubicBezTo>
                    <a:pt x="1" y="6"/>
                    <a:pt x="7" y="0"/>
                    <a:pt x="15" y="0"/>
                  </a:cubicBezTo>
                  <a:cubicBezTo>
                    <a:pt x="23" y="1"/>
                    <a:pt x="30" y="7"/>
                    <a:pt x="30" y="15"/>
                  </a:cubicBezTo>
                  <a:cubicBezTo>
                    <a:pt x="29" y="23"/>
                    <a:pt x="22" y="30"/>
                    <a:pt x="14" y="2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3357563" y="2754313"/>
              <a:ext cx="53975" cy="53975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5 h 29"/>
                <a:gd name="T4" fmla="*/ 15 w 29"/>
                <a:gd name="T5" fmla="*/ 29 h 29"/>
                <a:gd name="T6" fmla="*/ 0 w 29"/>
                <a:gd name="T7" fmla="*/ 15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3" y="0"/>
                    <a:pt x="29" y="7"/>
                    <a:pt x="29" y="15"/>
                  </a:cubicBezTo>
                  <a:cubicBezTo>
                    <a:pt x="29" y="23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6" y="0"/>
                    <a:pt x="1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Oval 11"/>
            <p:cNvSpPr>
              <a:spLocks noChangeArrowheads="1"/>
            </p:cNvSpPr>
            <p:nvPr/>
          </p:nvSpPr>
          <p:spPr bwMode="auto">
            <a:xfrm>
              <a:off x="3594101" y="2754313"/>
              <a:ext cx="53975" cy="53975"/>
            </a:xfrm>
            <a:prstGeom prst="ellipse">
              <a:avLst/>
            </a:pr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7185806" y="1387525"/>
            <a:ext cx="615409" cy="615409"/>
            <a:chOff x="4759326" y="3443288"/>
            <a:chExt cx="1524000" cy="1524000"/>
          </a:xfrm>
        </p:grpSpPr>
        <p:sp>
          <p:nvSpPr>
            <p:cNvPr id="86" name="Freeform 13"/>
            <p:cNvSpPr>
              <a:spLocks noEditPoints="1"/>
            </p:cNvSpPr>
            <p:nvPr/>
          </p:nvSpPr>
          <p:spPr bwMode="auto">
            <a:xfrm>
              <a:off x="4759326" y="3443288"/>
              <a:ext cx="1524000" cy="1524000"/>
            </a:xfrm>
            <a:custGeom>
              <a:avLst/>
              <a:gdLst>
                <a:gd name="T0" fmla="*/ 825 w 826"/>
                <a:gd name="T1" fmla="*/ 757 h 826"/>
                <a:gd name="T2" fmla="*/ 0 w 826"/>
                <a:gd name="T3" fmla="*/ 742 h 826"/>
                <a:gd name="T4" fmla="*/ 73 w 826"/>
                <a:gd name="T5" fmla="*/ 0 h 826"/>
                <a:gd name="T6" fmla="*/ 97 w 826"/>
                <a:gd name="T7" fmla="*/ 185 h 826"/>
                <a:gd name="T8" fmla="*/ 729 w 826"/>
                <a:gd name="T9" fmla="*/ 169 h 826"/>
                <a:gd name="T10" fmla="*/ 132 w 826"/>
                <a:gd name="T11" fmla="*/ 169 h 826"/>
                <a:gd name="T12" fmla="*/ 140 w 826"/>
                <a:gd name="T13" fmla="*/ 145 h 826"/>
                <a:gd name="T14" fmla="*/ 729 w 826"/>
                <a:gd name="T15" fmla="*/ 136 h 826"/>
                <a:gd name="T16" fmla="*/ 754 w 826"/>
                <a:gd name="T17" fmla="*/ 0 h 826"/>
                <a:gd name="T18" fmla="*/ 826 w 826"/>
                <a:gd name="T19" fmla="*/ 73 h 826"/>
                <a:gd name="T20" fmla="*/ 647 w 826"/>
                <a:gd name="T21" fmla="*/ 370 h 826"/>
                <a:gd name="T22" fmla="*/ 638 w 826"/>
                <a:gd name="T23" fmla="*/ 754 h 826"/>
                <a:gd name="T24" fmla="*/ 768 w 826"/>
                <a:gd name="T25" fmla="*/ 730 h 826"/>
                <a:gd name="T26" fmla="*/ 87 w 826"/>
                <a:gd name="T27" fmla="*/ 778 h 826"/>
                <a:gd name="T28" fmla="*/ 59 w 826"/>
                <a:gd name="T29" fmla="*/ 730 h 826"/>
                <a:gd name="T30" fmla="*/ 163 w 826"/>
                <a:gd name="T31" fmla="*/ 754 h 826"/>
                <a:gd name="T32" fmla="*/ 97 w 826"/>
                <a:gd name="T33" fmla="*/ 523 h 826"/>
                <a:gd name="T34" fmla="*/ 82 w 826"/>
                <a:gd name="T35" fmla="*/ 681 h 826"/>
                <a:gd name="T36" fmla="*/ 679 w 826"/>
                <a:gd name="T37" fmla="*/ 802 h 826"/>
                <a:gd name="T38" fmla="*/ 745 w 826"/>
                <a:gd name="T39" fmla="*/ 681 h 826"/>
                <a:gd name="T40" fmla="*/ 729 w 826"/>
                <a:gd name="T41" fmla="*/ 370 h 826"/>
                <a:gd name="T42" fmla="*/ 590 w 826"/>
                <a:gd name="T43" fmla="*/ 386 h 826"/>
                <a:gd name="T44" fmla="*/ 446 w 826"/>
                <a:gd name="T45" fmla="*/ 399 h 826"/>
                <a:gd name="T46" fmla="*/ 425 w 826"/>
                <a:gd name="T47" fmla="*/ 382 h 826"/>
                <a:gd name="T48" fmla="*/ 401 w 826"/>
                <a:gd name="T49" fmla="*/ 218 h 826"/>
                <a:gd name="T50" fmla="*/ 382 w 826"/>
                <a:gd name="T51" fmla="*/ 474 h 826"/>
                <a:gd name="T52" fmla="*/ 237 w 826"/>
                <a:gd name="T53" fmla="*/ 228 h 826"/>
                <a:gd name="T54" fmla="*/ 213 w 826"/>
                <a:gd name="T55" fmla="*/ 304 h 826"/>
                <a:gd name="T56" fmla="*/ 97 w 826"/>
                <a:gd name="T57" fmla="*/ 322 h 826"/>
                <a:gd name="T58" fmla="*/ 196 w 826"/>
                <a:gd name="T59" fmla="*/ 345 h 826"/>
                <a:gd name="T60" fmla="*/ 195 w 826"/>
                <a:gd name="T61" fmla="*/ 474 h 826"/>
                <a:gd name="T62" fmla="*/ 97 w 826"/>
                <a:gd name="T63" fmla="*/ 497 h 826"/>
                <a:gd name="T64" fmla="*/ 213 w 826"/>
                <a:gd name="T65" fmla="*/ 516 h 826"/>
                <a:gd name="T66" fmla="*/ 237 w 826"/>
                <a:gd name="T67" fmla="*/ 753 h 826"/>
                <a:gd name="T68" fmla="*/ 256 w 826"/>
                <a:gd name="T69" fmla="*/ 497 h 826"/>
                <a:gd name="T70" fmla="*/ 401 w 826"/>
                <a:gd name="T71" fmla="*/ 744 h 826"/>
                <a:gd name="T72" fmla="*/ 425 w 826"/>
                <a:gd name="T73" fmla="*/ 743 h 826"/>
                <a:gd name="T74" fmla="*/ 450 w 826"/>
                <a:gd name="T75" fmla="*/ 575 h 826"/>
                <a:gd name="T76" fmla="*/ 590 w 826"/>
                <a:gd name="T77" fmla="*/ 583 h 826"/>
                <a:gd name="T78" fmla="*/ 590 w 826"/>
                <a:gd name="T79" fmla="*/ 753 h 826"/>
                <a:gd name="T80" fmla="*/ 613 w 826"/>
                <a:gd name="T81" fmla="*/ 363 h 826"/>
                <a:gd name="T82" fmla="*/ 729 w 826"/>
                <a:gd name="T83" fmla="*/ 345 h 826"/>
                <a:gd name="T84" fmla="*/ 629 w 826"/>
                <a:gd name="T85" fmla="*/ 322 h 826"/>
                <a:gd name="T86" fmla="*/ 613 w 826"/>
                <a:gd name="T87" fmla="*/ 218 h 826"/>
                <a:gd name="T88" fmla="*/ 24 w 826"/>
                <a:gd name="T89" fmla="*/ 87 h 826"/>
                <a:gd name="T90" fmla="*/ 64 w 826"/>
                <a:gd name="T91" fmla="*/ 659 h 826"/>
                <a:gd name="T92" fmla="*/ 73 w 826"/>
                <a:gd name="T93" fmla="*/ 26 h 826"/>
                <a:gd name="T94" fmla="*/ 802 w 826"/>
                <a:gd name="T95" fmla="*/ 88 h 826"/>
                <a:gd name="T96" fmla="*/ 754 w 826"/>
                <a:gd name="T97" fmla="*/ 35 h 826"/>
                <a:gd name="T98" fmla="*/ 758 w 826"/>
                <a:gd name="T99" fmla="*/ 658 h 826"/>
                <a:gd name="T100" fmla="*/ 262 w 826"/>
                <a:gd name="T101" fmla="*/ 218 h 826"/>
                <a:gd name="T102" fmla="*/ 376 w 826"/>
                <a:gd name="T103" fmla="*/ 218 h 826"/>
                <a:gd name="T104" fmla="*/ 262 w 826"/>
                <a:gd name="T105" fmla="*/ 523 h 826"/>
                <a:gd name="T106" fmla="*/ 565 w 826"/>
                <a:gd name="T107" fmla="*/ 218 h 826"/>
                <a:gd name="T108" fmla="*/ 565 w 826"/>
                <a:gd name="T109" fmla="*/ 368 h 826"/>
                <a:gd name="T110" fmla="*/ 451 w 826"/>
                <a:gd name="T111" fmla="*/ 753 h 826"/>
                <a:gd name="T112" fmla="*/ 451 w 826"/>
                <a:gd name="T113" fmla="*/ 604 h 826"/>
                <a:gd name="T114" fmla="*/ 188 w 826"/>
                <a:gd name="T115" fmla="*/ 218 h 826"/>
                <a:gd name="T116" fmla="*/ 638 w 826"/>
                <a:gd name="T117" fmla="*/ 297 h 826"/>
                <a:gd name="T118" fmla="*/ 638 w 826"/>
                <a:gd name="T119" fmla="*/ 218 h 826"/>
                <a:gd name="T120" fmla="*/ 188 w 826"/>
                <a:gd name="T121" fmla="*/ 378 h 826"/>
                <a:gd name="T122" fmla="*/ 97 w 826"/>
                <a:gd name="T123" fmla="*/ 371 h 826"/>
                <a:gd name="T124" fmla="*/ 188 w 826"/>
                <a:gd name="T125" fmla="*/ 44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6" h="826">
                  <a:moveTo>
                    <a:pt x="826" y="73"/>
                  </a:moveTo>
                  <a:cubicBezTo>
                    <a:pt x="826" y="300"/>
                    <a:pt x="826" y="527"/>
                    <a:pt x="826" y="754"/>
                  </a:cubicBezTo>
                  <a:cubicBezTo>
                    <a:pt x="826" y="755"/>
                    <a:pt x="825" y="756"/>
                    <a:pt x="825" y="757"/>
                  </a:cubicBezTo>
                  <a:cubicBezTo>
                    <a:pt x="816" y="799"/>
                    <a:pt x="783" y="826"/>
                    <a:pt x="741" y="826"/>
                  </a:cubicBezTo>
                  <a:cubicBezTo>
                    <a:pt x="522" y="826"/>
                    <a:pt x="303" y="826"/>
                    <a:pt x="85" y="826"/>
                  </a:cubicBezTo>
                  <a:cubicBezTo>
                    <a:pt x="38" y="826"/>
                    <a:pt x="0" y="789"/>
                    <a:pt x="0" y="742"/>
                  </a:cubicBezTo>
                  <a:cubicBezTo>
                    <a:pt x="0" y="523"/>
                    <a:pt x="0" y="303"/>
                    <a:pt x="0" y="84"/>
                  </a:cubicBezTo>
                  <a:cubicBezTo>
                    <a:pt x="0" y="50"/>
                    <a:pt x="17" y="24"/>
                    <a:pt x="48" y="9"/>
                  </a:cubicBezTo>
                  <a:cubicBezTo>
                    <a:pt x="55" y="5"/>
                    <a:pt x="64" y="3"/>
                    <a:pt x="73" y="0"/>
                  </a:cubicBezTo>
                  <a:cubicBezTo>
                    <a:pt x="79" y="0"/>
                    <a:pt x="85" y="0"/>
                    <a:pt x="90" y="0"/>
                  </a:cubicBezTo>
                  <a:cubicBezTo>
                    <a:pt x="96" y="5"/>
                    <a:pt x="97" y="11"/>
                    <a:pt x="97" y="19"/>
                  </a:cubicBezTo>
                  <a:cubicBezTo>
                    <a:pt x="97" y="74"/>
                    <a:pt x="97" y="129"/>
                    <a:pt x="97" y="185"/>
                  </a:cubicBezTo>
                  <a:cubicBezTo>
                    <a:pt x="97" y="188"/>
                    <a:pt x="97" y="191"/>
                    <a:pt x="97" y="193"/>
                  </a:cubicBezTo>
                  <a:cubicBezTo>
                    <a:pt x="308" y="193"/>
                    <a:pt x="519" y="193"/>
                    <a:pt x="729" y="193"/>
                  </a:cubicBezTo>
                  <a:cubicBezTo>
                    <a:pt x="729" y="185"/>
                    <a:pt x="729" y="178"/>
                    <a:pt x="729" y="169"/>
                  </a:cubicBezTo>
                  <a:cubicBezTo>
                    <a:pt x="725" y="169"/>
                    <a:pt x="722" y="169"/>
                    <a:pt x="718" y="169"/>
                  </a:cubicBezTo>
                  <a:cubicBezTo>
                    <a:pt x="526" y="169"/>
                    <a:pt x="333" y="169"/>
                    <a:pt x="140" y="169"/>
                  </a:cubicBezTo>
                  <a:cubicBezTo>
                    <a:pt x="138" y="169"/>
                    <a:pt x="135" y="170"/>
                    <a:pt x="132" y="169"/>
                  </a:cubicBezTo>
                  <a:cubicBezTo>
                    <a:pt x="126" y="169"/>
                    <a:pt x="121" y="164"/>
                    <a:pt x="121" y="157"/>
                  </a:cubicBezTo>
                  <a:cubicBezTo>
                    <a:pt x="121" y="150"/>
                    <a:pt x="125" y="146"/>
                    <a:pt x="132" y="145"/>
                  </a:cubicBezTo>
                  <a:cubicBezTo>
                    <a:pt x="135" y="145"/>
                    <a:pt x="137" y="145"/>
                    <a:pt x="140" y="145"/>
                  </a:cubicBezTo>
                  <a:cubicBezTo>
                    <a:pt x="333" y="145"/>
                    <a:pt x="526" y="145"/>
                    <a:pt x="719" y="145"/>
                  </a:cubicBezTo>
                  <a:cubicBezTo>
                    <a:pt x="722" y="145"/>
                    <a:pt x="725" y="145"/>
                    <a:pt x="729" y="145"/>
                  </a:cubicBezTo>
                  <a:cubicBezTo>
                    <a:pt x="729" y="141"/>
                    <a:pt x="729" y="139"/>
                    <a:pt x="729" y="136"/>
                  </a:cubicBezTo>
                  <a:cubicBezTo>
                    <a:pt x="729" y="97"/>
                    <a:pt x="730" y="58"/>
                    <a:pt x="729" y="19"/>
                  </a:cubicBezTo>
                  <a:cubicBezTo>
                    <a:pt x="729" y="11"/>
                    <a:pt x="730" y="5"/>
                    <a:pt x="736" y="0"/>
                  </a:cubicBezTo>
                  <a:cubicBezTo>
                    <a:pt x="742" y="0"/>
                    <a:pt x="748" y="0"/>
                    <a:pt x="754" y="0"/>
                  </a:cubicBezTo>
                  <a:cubicBezTo>
                    <a:pt x="755" y="1"/>
                    <a:pt x="756" y="1"/>
                    <a:pt x="757" y="1"/>
                  </a:cubicBezTo>
                  <a:cubicBezTo>
                    <a:pt x="794" y="10"/>
                    <a:pt x="816" y="32"/>
                    <a:pt x="825" y="68"/>
                  </a:cubicBezTo>
                  <a:cubicBezTo>
                    <a:pt x="825" y="70"/>
                    <a:pt x="826" y="71"/>
                    <a:pt x="826" y="73"/>
                  </a:cubicBezTo>
                  <a:close/>
                  <a:moveTo>
                    <a:pt x="729" y="370"/>
                  </a:moveTo>
                  <a:cubicBezTo>
                    <a:pt x="726" y="370"/>
                    <a:pt x="723" y="370"/>
                    <a:pt x="721" y="370"/>
                  </a:cubicBezTo>
                  <a:cubicBezTo>
                    <a:pt x="696" y="370"/>
                    <a:pt x="672" y="370"/>
                    <a:pt x="647" y="370"/>
                  </a:cubicBezTo>
                  <a:cubicBezTo>
                    <a:pt x="640" y="370"/>
                    <a:pt x="638" y="372"/>
                    <a:pt x="638" y="379"/>
                  </a:cubicBezTo>
                  <a:cubicBezTo>
                    <a:pt x="638" y="501"/>
                    <a:pt x="638" y="623"/>
                    <a:pt x="638" y="745"/>
                  </a:cubicBezTo>
                  <a:cubicBezTo>
                    <a:pt x="638" y="748"/>
                    <a:pt x="638" y="750"/>
                    <a:pt x="638" y="754"/>
                  </a:cubicBezTo>
                  <a:cubicBezTo>
                    <a:pt x="673" y="754"/>
                    <a:pt x="707" y="754"/>
                    <a:pt x="741" y="754"/>
                  </a:cubicBezTo>
                  <a:cubicBezTo>
                    <a:pt x="748" y="753"/>
                    <a:pt x="752" y="749"/>
                    <a:pt x="754" y="742"/>
                  </a:cubicBezTo>
                  <a:cubicBezTo>
                    <a:pt x="755" y="733"/>
                    <a:pt x="760" y="729"/>
                    <a:pt x="768" y="730"/>
                  </a:cubicBezTo>
                  <a:cubicBezTo>
                    <a:pt x="774" y="730"/>
                    <a:pt x="778" y="736"/>
                    <a:pt x="778" y="744"/>
                  </a:cubicBezTo>
                  <a:cubicBezTo>
                    <a:pt x="777" y="763"/>
                    <a:pt x="761" y="778"/>
                    <a:pt x="740" y="778"/>
                  </a:cubicBezTo>
                  <a:cubicBezTo>
                    <a:pt x="522" y="778"/>
                    <a:pt x="305" y="778"/>
                    <a:pt x="87" y="778"/>
                  </a:cubicBezTo>
                  <a:cubicBezTo>
                    <a:pt x="85" y="778"/>
                    <a:pt x="83" y="778"/>
                    <a:pt x="81" y="778"/>
                  </a:cubicBezTo>
                  <a:cubicBezTo>
                    <a:pt x="63" y="777"/>
                    <a:pt x="47" y="759"/>
                    <a:pt x="48" y="741"/>
                  </a:cubicBezTo>
                  <a:cubicBezTo>
                    <a:pt x="49" y="735"/>
                    <a:pt x="53" y="730"/>
                    <a:pt x="59" y="730"/>
                  </a:cubicBezTo>
                  <a:cubicBezTo>
                    <a:pt x="66" y="729"/>
                    <a:pt x="71" y="733"/>
                    <a:pt x="73" y="740"/>
                  </a:cubicBezTo>
                  <a:cubicBezTo>
                    <a:pt x="75" y="751"/>
                    <a:pt x="78" y="754"/>
                    <a:pt x="89" y="754"/>
                  </a:cubicBezTo>
                  <a:cubicBezTo>
                    <a:pt x="114" y="754"/>
                    <a:pt x="139" y="754"/>
                    <a:pt x="163" y="754"/>
                  </a:cubicBezTo>
                  <a:cubicBezTo>
                    <a:pt x="171" y="754"/>
                    <a:pt x="179" y="754"/>
                    <a:pt x="188" y="754"/>
                  </a:cubicBezTo>
                  <a:cubicBezTo>
                    <a:pt x="188" y="676"/>
                    <a:pt x="188" y="600"/>
                    <a:pt x="188" y="523"/>
                  </a:cubicBezTo>
                  <a:cubicBezTo>
                    <a:pt x="157" y="523"/>
                    <a:pt x="127" y="523"/>
                    <a:pt x="97" y="523"/>
                  </a:cubicBezTo>
                  <a:cubicBezTo>
                    <a:pt x="97" y="526"/>
                    <a:pt x="97" y="529"/>
                    <a:pt x="97" y="532"/>
                  </a:cubicBezTo>
                  <a:cubicBezTo>
                    <a:pt x="97" y="576"/>
                    <a:pt x="97" y="620"/>
                    <a:pt x="97" y="665"/>
                  </a:cubicBezTo>
                  <a:cubicBezTo>
                    <a:pt x="97" y="677"/>
                    <a:pt x="94" y="680"/>
                    <a:pt x="82" y="681"/>
                  </a:cubicBezTo>
                  <a:cubicBezTo>
                    <a:pt x="41" y="685"/>
                    <a:pt x="15" y="723"/>
                    <a:pt x="28" y="761"/>
                  </a:cubicBezTo>
                  <a:cubicBezTo>
                    <a:pt x="36" y="786"/>
                    <a:pt x="59" y="802"/>
                    <a:pt x="89" y="802"/>
                  </a:cubicBezTo>
                  <a:cubicBezTo>
                    <a:pt x="286" y="802"/>
                    <a:pt x="483" y="802"/>
                    <a:pt x="679" y="802"/>
                  </a:cubicBezTo>
                  <a:cubicBezTo>
                    <a:pt x="700" y="802"/>
                    <a:pt x="720" y="802"/>
                    <a:pt x="740" y="802"/>
                  </a:cubicBezTo>
                  <a:cubicBezTo>
                    <a:pt x="774" y="802"/>
                    <a:pt x="801" y="776"/>
                    <a:pt x="802" y="743"/>
                  </a:cubicBezTo>
                  <a:cubicBezTo>
                    <a:pt x="803" y="711"/>
                    <a:pt x="778" y="684"/>
                    <a:pt x="745" y="681"/>
                  </a:cubicBezTo>
                  <a:cubicBezTo>
                    <a:pt x="732" y="680"/>
                    <a:pt x="729" y="677"/>
                    <a:pt x="729" y="664"/>
                  </a:cubicBezTo>
                  <a:cubicBezTo>
                    <a:pt x="729" y="569"/>
                    <a:pt x="729" y="475"/>
                    <a:pt x="729" y="381"/>
                  </a:cubicBezTo>
                  <a:cubicBezTo>
                    <a:pt x="729" y="378"/>
                    <a:pt x="729" y="375"/>
                    <a:pt x="729" y="370"/>
                  </a:cubicBezTo>
                  <a:close/>
                  <a:moveTo>
                    <a:pt x="590" y="218"/>
                  </a:moveTo>
                  <a:cubicBezTo>
                    <a:pt x="590" y="222"/>
                    <a:pt x="590" y="225"/>
                    <a:pt x="590" y="228"/>
                  </a:cubicBezTo>
                  <a:cubicBezTo>
                    <a:pt x="590" y="281"/>
                    <a:pt x="590" y="334"/>
                    <a:pt x="590" y="386"/>
                  </a:cubicBezTo>
                  <a:cubicBezTo>
                    <a:pt x="590" y="392"/>
                    <a:pt x="589" y="399"/>
                    <a:pt x="583" y="400"/>
                  </a:cubicBezTo>
                  <a:cubicBezTo>
                    <a:pt x="579" y="402"/>
                    <a:pt x="572" y="401"/>
                    <a:pt x="568" y="399"/>
                  </a:cubicBezTo>
                  <a:cubicBezTo>
                    <a:pt x="528" y="373"/>
                    <a:pt x="487" y="373"/>
                    <a:pt x="446" y="399"/>
                  </a:cubicBezTo>
                  <a:cubicBezTo>
                    <a:pt x="443" y="401"/>
                    <a:pt x="435" y="402"/>
                    <a:pt x="432" y="400"/>
                  </a:cubicBezTo>
                  <a:cubicBezTo>
                    <a:pt x="428" y="398"/>
                    <a:pt x="427" y="392"/>
                    <a:pt x="425" y="387"/>
                  </a:cubicBezTo>
                  <a:cubicBezTo>
                    <a:pt x="424" y="386"/>
                    <a:pt x="425" y="383"/>
                    <a:pt x="425" y="382"/>
                  </a:cubicBezTo>
                  <a:cubicBezTo>
                    <a:pt x="425" y="330"/>
                    <a:pt x="425" y="279"/>
                    <a:pt x="425" y="227"/>
                  </a:cubicBezTo>
                  <a:cubicBezTo>
                    <a:pt x="425" y="224"/>
                    <a:pt x="425" y="221"/>
                    <a:pt x="425" y="218"/>
                  </a:cubicBezTo>
                  <a:cubicBezTo>
                    <a:pt x="416" y="218"/>
                    <a:pt x="409" y="218"/>
                    <a:pt x="401" y="218"/>
                  </a:cubicBezTo>
                  <a:cubicBezTo>
                    <a:pt x="401" y="222"/>
                    <a:pt x="401" y="225"/>
                    <a:pt x="401" y="228"/>
                  </a:cubicBezTo>
                  <a:cubicBezTo>
                    <a:pt x="401" y="304"/>
                    <a:pt x="402" y="380"/>
                    <a:pt x="401" y="455"/>
                  </a:cubicBezTo>
                  <a:cubicBezTo>
                    <a:pt x="401" y="470"/>
                    <a:pt x="398" y="474"/>
                    <a:pt x="382" y="474"/>
                  </a:cubicBezTo>
                  <a:cubicBezTo>
                    <a:pt x="340" y="474"/>
                    <a:pt x="298" y="474"/>
                    <a:pt x="256" y="474"/>
                  </a:cubicBezTo>
                  <a:cubicBezTo>
                    <a:pt x="240" y="474"/>
                    <a:pt x="237" y="471"/>
                    <a:pt x="237" y="455"/>
                  </a:cubicBezTo>
                  <a:cubicBezTo>
                    <a:pt x="237" y="379"/>
                    <a:pt x="237" y="303"/>
                    <a:pt x="237" y="228"/>
                  </a:cubicBezTo>
                  <a:cubicBezTo>
                    <a:pt x="237" y="225"/>
                    <a:pt x="237" y="221"/>
                    <a:pt x="237" y="218"/>
                  </a:cubicBezTo>
                  <a:cubicBezTo>
                    <a:pt x="228" y="218"/>
                    <a:pt x="221" y="218"/>
                    <a:pt x="213" y="218"/>
                  </a:cubicBezTo>
                  <a:cubicBezTo>
                    <a:pt x="213" y="248"/>
                    <a:pt x="213" y="276"/>
                    <a:pt x="213" y="304"/>
                  </a:cubicBezTo>
                  <a:cubicBezTo>
                    <a:pt x="213" y="318"/>
                    <a:pt x="209" y="322"/>
                    <a:pt x="196" y="322"/>
                  </a:cubicBezTo>
                  <a:cubicBezTo>
                    <a:pt x="166" y="322"/>
                    <a:pt x="136" y="322"/>
                    <a:pt x="106" y="322"/>
                  </a:cubicBezTo>
                  <a:cubicBezTo>
                    <a:pt x="103" y="322"/>
                    <a:pt x="100" y="322"/>
                    <a:pt x="97" y="322"/>
                  </a:cubicBezTo>
                  <a:cubicBezTo>
                    <a:pt x="97" y="330"/>
                    <a:pt x="97" y="338"/>
                    <a:pt x="97" y="345"/>
                  </a:cubicBezTo>
                  <a:cubicBezTo>
                    <a:pt x="101" y="345"/>
                    <a:pt x="104" y="345"/>
                    <a:pt x="107" y="345"/>
                  </a:cubicBezTo>
                  <a:cubicBezTo>
                    <a:pt x="136" y="345"/>
                    <a:pt x="166" y="345"/>
                    <a:pt x="196" y="345"/>
                  </a:cubicBezTo>
                  <a:cubicBezTo>
                    <a:pt x="209" y="345"/>
                    <a:pt x="213" y="350"/>
                    <a:pt x="213" y="362"/>
                  </a:cubicBezTo>
                  <a:cubicBezTo>
                    <a:pt x="213" y="394"/>
                    <a:pt x="213" y="425"/>
                    <a:pt x="213" y="456"/>
                  </a:cubicBezTo>
                  <a:cubicBezTo>
                    <a:pt x="213" y="470"/>
                    <a:pt x="209" y="474"/>
                    <a:pt x="195" y="474"/>
                  </a:cubicBezTo>
                  <a:cubicBezTo>
                    <a:pt x="165" y="474"/>
                    <a:pt x="136" y="474"/>
                    <a:pt x="106" y="474"/>
                  </a:cubicBezTo>
                  <a:cubicBezTo>
                    <a:pt x="103" y="474"/>
                    <a:pt x="100" y="474"/>
                    <a:pt x="97" y="474"/>
                  </a:cubicBezTo>
                  <a:cubicBezTo>
                    <a:pt x="97" y="482"/>
                    <a:pt x="97" y="490"/>
                    <a:pt x="97" y="497"/>
                  </a:cubicBezTo>
                  <a:cubicBezTo>
                    <a:pt x="101" y="497"/>
                    <a:pt x="103" y="497"/>
                    <a:pt x="106" y="497"/>
                  </a:cubicBezTo>
                  <a:cubicBezTo>
                    <a:pt x="136" y="497"/>
                    <a:pt x="165" y="497"/>
                    <a:pt x="194" y="497"/>
                  </a:cubicBezTo>
                  <a:cubicBezTo>
                    <a:pt x="209" y="497"/>
                    <a:pt x="213" y="501"/>
                    <a:pt x="213" y="516"/>
                  </a:cubicBezTo>
                  <a:cubicBezTo>
                    <a:pt x="213" y="592"/>
                    <a:pt x="213" y="668"/>
                    <a:pt x="213" y="743"/>
                  </a:cubicBezTo>
                  <a:cubicBezTo>
                    <a:pt x="213" y="747"/>
                    <a:pt x="213" y="750"/>
                    <a:pt x="213" y="753"/>
                  </a:cubicBezTo>
                  <a:cubicBezTo>
                    <a:pt x="221" y="753"/>
                    <a:pt x="229" y="753"/>
                    <a:pt x="237" y="753"/>
                  </a:cubicBezTo>
                  <a:cubicBezTo>
                    <a:pt x="237" y="750"/>
                    <a:pt x="237" y="746"/>
                    <a:pt x="237" y="743"/>
                  </a:cubicBezTo>
                  <a:cubicBezTo>
                    <a:pt x="237" y="668"/>
                    <a:pt x="237" y="592"/>
                    <a:pt x="237" y="517"/>
                  </a:cubicBezTo>
                  <a:cubicBezTo>
                    <a:pt x="237" y="500"/>
                    <a:pt x="240" y="497"/>
                    <a:pt x="256" y="497"/>
                  </a:cubicBezTo>
                  <a:cubicBezTo>
                    <a:pt x="298" y="497"/>
                    <a:pt x="340" y="497"/>
                    <a:pt x="382" y="497"/>
                  </a:cubicBezTo>
                  <a:cubicBezTo>
                    <a:pt x="398" y="497"/>
                    <a:pt x="401" y="501"/>
                    <a:pt x="401" y="517"/>
                  </a:cubicBezTo>
                  <a:cubicBezTo>
                    <a:pt x="401" y="592"/>
                    <a:pt x="401" y="668"/>
                    <a:pt x="401" y="744"/>
                  </a:cubicBezTo>
                  <a:cubicBezTo>
                    <a:pt x="401" y="747"/>
                    <a:pt x="401" y="750"/>
                    <a:pt x="401" y="753"/>
                  </a:cubicBezTo>
                  <a:cubicBezTo>
                    <a:pt x="410" y="753"/>
                    <a:pt x="417" y="753"/>
                    <a:pt x="425" y="753"/>
                  </a:cubicBezTo>
                  <a:cubicBezTo>
                    <a:pt x="425" y="749"/>
                    <a:pt x="425" y="746"/>
                    <a:pt x="425" y="743"/>
                  </a:cubicBezTo>
                  <a:cubicBezTo>
                    <a:pt x="425" y="691"/>
                    <a:pt x="425" y="640"/>
                    <a:pt x="425" y="589"/>
                  </a:cubicBezTo>
                  <a:cubicBezTo>
                    <a:pt x="425" y="582"/>
                    <a:pt x="424" y="575"/>
                    <a:pt x="431" y="571"/>
                  </a:cubicBezTo>
                  <a:cubicBezTo>
                    <a:pt x="438" y="567"/>
                    <a:pt x="444" y="571"/>
                    <a:pt x="450" y="575"/>
                  </a:cubicBezTo>
                  <a:cubicBezTo>
                    <a:pt x="471" y="588"/>
                    <a:pt x="493" y="594"/>
                    <a:pt x="518" y="591"/>
                  </a:cubicBezTo>
                  <a:cubicBezTo>
                    <a:pt x="537" y="589"/>
                    <a:pt x="553" y="583"/>
                    <a:pt x="569" y="572"/>
                  </a:cubicBezTo>
                  <a:cubicBezTo>
                    <a:pt x="579" y="565"/>
                    <a:pt x="589" y="570"/>
                    <a:pt x="590" y="583"/>
                  </a:cubicBezTo>
                  <a:cubicBezTo>
                    <a:pt x="590" y="585"/>
                    <a:pt x="590" y="588"/>
                    <a:pt x="590" y="590"/>
                  </a:cubicBezTo>
                  <a:cubicBezTo>
                    <a:pt x="590" y="641"/>
                    <a:pt x="590" y="693"/>
                    <a:pt x="590" y="744"/>
                  </a:cubicBezTo>
                  <a:cubicBezTo>
                    <a:pt x="590" y="747"/>
                    <a:pt x="590" y="750"/>
                    <a:pt x="590" y="753"/>
                  </a:cubicBezTo>
                  <a:cubicBezTo>
                    <a:pt x="598" y="753"/>
                    <a:pt x="606" y="753"/>
                    <a:pt x="613" y="753"/>
                  </a:cubicBezTo>
                  <a:cubicBezTo>
                    <a:pt x="613" y="749"/>
                    <a:pt x="613" y="745"/>
                    <a:pt x="613" y="742"/>
                  </a:cubicBezTo>
                  <a:cubicBezTo>
                    <a:pt x="613" y="616"/>
                    <a:pt x="613" y="489"/>
                    <a:pt x="613" y="363"/>
                  </a:cubicBezTo>
                  <a:cubicBezTo>
                    <a:pt x="613" y="349"/>
                    <a:pt x="617" y="345"/>
                    <a:pt x="631" y="345"/>
                  </a:cubicBezTo>
                  <a:cubicBezTo>
                    <a:pt x="661" y="345"/>
                    <a:pt x="690" y="345"/>
                    <a:pt x="720" y="345"/>
                  </a:cubicBezTo>
                  <a:cubicBezTo>
                    <a:pt x="723" y="345"/>
                    <a:pt x="726" y="345"/>
                    <a:pt x="729" y="345"/>
                  </a:cubicBezTo>
                  <a:cubicBezTo>
                    <a:pt x="729" y="337"/>
                    <a:pt x="729" y="330"/>
                    <a:pt x="729" y="322"/>
                  </a:cubicBezTo>
                  <a:cubicBezTo>
                    <a:pt x="726" y="322"/>
                    <a:pt x="723" y="322"/>
                    <a:pt x="720" y="322"/>
                  </a:cubicBezTo>
                  <a:cubicBezTo>
                    <a:pt x="690" y="322"/>
                    <a:pt x="660" y="322"/>
                    <a:pt x="629" y="322"/>
                  </a:cubicBezTo>
                  <a:cubicBezTo>
                    <a:pt x="617" y="322"/>
                    <a:pt x="613" y="317"/>
                    <a:pt x="613" y="306"/>
                  </a:cubicBezTo>
                  <a:cubicBezTo>
                    <a:pt x="613" y="279"/>
                    <a:pt x="613" y="253"/>
                    <a:pt x="613" y="227"/>
                  </a:cubicBezTo>
                  <a:cubicBezTo>
                    <a:pt x="613" y="224"/>
                    <a:pt x="613" y="221"/>
                    <a:pt x="613" y="218"/>
                  </a:cubicBezTo>
                  <a:cubicBezTo>
                    <a:pt x="605" y="218"/>
                    <a:pt x="598" y="218"/>
                    <a:pt x="590" y="218"/>
                  </a:cubicBezTo>
                  <a:close/>
                  <a:moveTo>
                    <a:pt x="73" y="26"/>
                  </a:moveTo>
                  <a:cubicBezTo>
                    <a:pt x="43" y="33"/>
                    <a:pt x="24" y="56"/>
                    <a:pt x="24" y="87"/>
                  </a:cubicBezTo>
                  <a:cubicBezTo>
                    <a:pt x="24" y="283"/>
                    <a:pt x="24" y="479"/>
                    <a:pt x="24" y="675"/>
                  </a:cubicBezTo>
                  <a:cubicBezTo>
                    <a:pt x="24" y="676"/>
                    <a:pt x="25" y="678"/>
                    <a:pt x="25" y="681"/>
                  </a:cubicBezTo>
                  <a:cubicBezTo>
                    <a:pt x="37" y="670"/>
                    <a:pt x="49" y="662"/>
                    <a:pt x="64" y="659"/>
                  </a:cubicBezTo>
                  <a:cubicBezTo>
                    <a:pt x="72" y="658"/>
                    <a:pt x="73" y="655"/>
                    <a:pt x="73" y="648"/>
                  </a:cubicBezTo>
                  <a:cubicBezTo>
                    <a:pt x="73" y="444"/>
                    <a:pt x="73" y="239"/>
                    <a:pt x="73" y="35"/>
                  </a:cubicBezTo>
                  <a:cubicBezTo>
                    <a:pt x="73" y="32"/>
                    <a:pt x="73" y="29"/>
                    <a:pt x="73" y="26"/>
                  </a:cubicBezTo>
                  <a:close/>
                  <a:moveTo>
                    <a:pt x="802" y="682"/>
                  </a:moveTo>
                  <a:cubicBezTo>
                    <a:pt x="802" y="678"/>
                    <a:pt x="802" y="676"/>
                    <a:pt x="802" y="674"/>
                  </a:cubicBezTo>
                  <a:cubicBezTo>
                    <a:pt x="802" y="478"/>
                    <a:pt x="802" y="283"/>
                    <a:pt x="802" y="88"/>
                  </a:cubicBezTo>
                  <a:cubicBezTo>
                    <a:pt x="802" y="83"/>
                    <a:pt x="801" y="77"/>
                    <a:pt x="800" y="72"/>
                  </a:cubicBezTo>
                  <a:cubicBezTo>
                    <a:pt x="796" y="49"/>
                    <a:pt x="775" y="29"/>
                    <a:pt x="754" y="27"/>
                  </a:cubicBezTo>
                  <a:cubicBezTo>
                    <a:pt x="754" y="29"/>
                    <a:pt x="754" y="32"/>
                    <a:pt x="754" y="35"/>
                  </a:cubicBezTo>
                  <a:cubicBezTo>
                    <a:pt x="754" y="239"/>
                    <a:pt x="754" y="444"/>
                    <a:pt x="754" y="649"/>
                  </a:cubicBezTo>
                  <a:cubicBezTo>
                    <a:pt x="754" y="650"/>
                    <a:pt x="753" y="652"/>
                    <a:pt x="754" y="653"/>
                  </a:cubicBezTo>
                  <a:cubicBezTo>
                    <a:pt x="755" y="655"/>
                    <a:pt x="756" y="658"/>
                    <a:pt x="758" y="658"/>
                  </a:cubicBezTo>
                  <a:cubicBezTo>
                    <a:pt x="774" y="661"/>
                    <a:pt x="788" y="669"/>
                    <a:pt x="802" y="682"/>
                  </a:cubicBezTo>
                  <a:close/>
                  <a:moveTo>
                    <a:pt x="376" y="218"/>
                  </a:moveTo>
                  <a:cubicBezTo>
                    <a:pt x="337" y="218"/>
                    <a:pt x="300" y="218"/>
                    <a:pt x="262" y="218"/>
                  </a:cubicBezTo>
                  <a:cubicBezTo>
                    <a:pt x="262" y="295"/>
                    <a:pt x="262" y="372"/>
                    <a:pt x="262" y="449"/>
                  </a:cubicBezTo>
                  <a:cubicBezTo>
                    <a:pt x="300" y="449"/>
                    <a:pt x="338" y="449"/>
                    <a:pt x="376" y="449"/>
                  </a:cubicBezTo>
                  <a:cubicBezTo>
                    <a:pt x="376" y="372"/>
                    <a:pt x="376" y="295"/>
                    <a:pt x="376" y="218"/>
                  </a:cubicBezTo>
                  <a:close/>
                  <a:moveTo>
                    <a:pt x="376" y="753"/>
                  </a:moveTo>
                  <a:cubicBezTo>
                    <a:pt x="376" y="676"/>
                    <a:pt x="376" y="600"/>
                    <a:pt x="376" y="523"/>
                  </a:cubicBezTo>
                  <a:cubicBezTo>
                    <a:pt x="338" y="523"/>
                    <a:pt x="300" y="523"/>
                    <a:pt x="262" y="523"/>
                  </a:cubicBezTo>
                  <a:cubicBezTo>
                    <a:pt x="262" y="600"/>
                    <a:pt x="262" y="677"/>
                    <a:pt x="262" y="753"/>
                  </a:cubicBezTo>
                  <a:cubicBezTo>
                    <a:pt x="300" y="753"/>
                    <a:pt x="338" y="753"/>
                    <a:pt x="376" y="753"/>
                  </a:cubicBezTo>
                  <a:close/>
                  <a:moveTo>
                    <a:pt x="565" y="218"/>
                  </a:moveTo>
                  <a:cubicBezTo>
                    <a:pt x="526" y="218"/>
                    <a:pt x="488" y="218"/>
                    <a:pt x="450" y="218"/>
                  </a:cubicBezTo>
                  <a:cubicBezTo>
                    <a:pt x="450" y="268"/>
                    <a:pt x="450" y="318"/>
                    <a:pt x="450" y="368"/>
                  </a:cubicBezTo>
                  <a:cubicBezTo>
                    <a:pt x="489" y="350"/>
                    <a:pt x="527" y="351"/>
                    <a:pt x="565" y="368"/>
                  </a:cubicBezTo>
                  <a:cubicBezTo>
                    <a:pt x="565" y="318"/>
                    <a:pt x="565" y="268"/>
                    <a:pt x="565" y="218"/>
                  </a:cubicBezTo>
                  <a:close/>
                  <a:moveTo>
                    <a:pt x="451" y="604"/>
                  </a:moveTo>
                  <a:cubicBezTo>
                    <a:pt x="451" y="654"/>
                    <a:pt x="451" y="704"/>
                    <a:pt x="451" y="753"/>
                  </a:cubicBezTo>
                  <a:cubicBezTo>
                    <a:pt x="489" y="753"/>
                    <a:pt x="527" y="753"/>
                    <a:pt x="564" y="753"/>
                  </a:cubicBezTo>
                  <a:cubicBezTo>
                    <a:pt x="564" y="703"/>
                    <a:pt x="564" y="654"/>
                    <a:pt x="564" y="604"/>
                  </a:cubicBezTo>
                  <a:cubicBezTo>
                    <a:pt x="526" y="621"/>
                    <a:pt x="489" y="621"/>
                    <a:pt x="451" y="604"/>
                  </a:cubicBezTo>
                  <a:close/>
                  <a:moveTo>
                    <a:pt x="97" y="297"/>
                  </a:moveTo>
                  <a:cubicBezTo>
                    <a:pt x="128" y="297"/>
                    <a:pt x="158" y="297"/>
                    <a:pt x="188" y="297"/>
                  </a:cubicBezTo>
                  <a:cubicBezTo>
                    <a:pt x="188" y="270"/>
                    <a:pt x="188" y="244"/>
                    <a:pt x="188" y="218"/>
                  </a:cubicBezTo>
                  <a:cubicBezTo>
                    <a:pt x="157" y="218"/>
                    <a:pt x="128" y="218"/>
                    <a:pt x="97" y="218"/>
                  </a:cubicBezTo>
                  <a:cubicBezTo>
                    <a:pt x="97" y="245"/>
                    <a:pt x="97" y="270"/>
                    <a:pt x="97" y="297"/>
                  </a:cubicBezTo>
                  <a:close/>
                  <a:moveTo>
                    <a:pt x="638" y="297"/>
                  </a:moveTo>
                  <a:cubicBezTo>
                    <a:pt x="669" y="297"/>
                    <a:pt x="699" y="297"/>
                    <a:pt x="729" y="297"/>
                  </a:cubicBezTo>
                  <a:cubicBezTo>
                    <a:pt x="729" y="270"/>
                    <a:pt x="729" y="244"/>
                    <a:pt x="729" y="218"/>
                  </a:cubicBezTo>
                  <a:cubicBezTo>
                    <a:pt x="699" y="218"/>
                    <a:pt x="669" y="218"/>
                    <a:pt x="638" y="218"/>
                  </a:cubicBezTo>
                  <a:cubicBezTo>
                    <a:pt x="638" y="245"/>
                    <a:pt x="638" y="270"/>
                    <a:pt x="638" y="297"/>
                  </a:cubicBezTo>
                  <a:close/>
                  <a:moveTo>
                    <a:pt x="188" y="449"/>
                  </a:moveTo>
                  <a:cubicBezTo>
                    <a:pt x="188" y="424"/>
                    <a:pt x="188" y="401"/>
                    <a:pt x="188" y="378"/>
                  </a:cubicBezTo>
                  <a:cubicBezTo>
                    <a:pt x="189" y="372"/>
                    <a:pt x="187" y="370"/>
                    <a:pt x="181" y="370"/>
                  </a:cubicBezTo>
                  <a:cubicBezTo>
                    <a:pt x="155" y="370"/>
                    <a:pt x="129" y="370"/>
                    <a:pt x="103" y="370"/>
                  </a:cubicBezTo>
                  <a:cubicBezTo>
                    <a:pt x="101" y="370"/>
                    <a:pt x="99" y="371"/>
                    <a:pt x="97" y="371"/>
                  </a:cubicBezTo>
                  <a:cubicBezTo>
                    <a:pt x="97" y="397"/>
                    <a:pt x="97" y="423"/>
                    <a:pt x="97" y="449"/>
                  </a:cubicBezTo>
                  <a:cubicBezTo>
                    <a:pt x="126" y="449"/>
                    <a:pt x="154" y="449"/>
                    <a:pt x="182" y="449"/>
                  </a:cubicBezTo>
                  <a:cubicBezTo>
                    <a:pt x="184" y="449"/>
                    <a:pt x="185" y="449"/>
                    <a:pt x="188" y="449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4"/>
            <p:cNvSpPr>
              <a:spLocks noEditPoints="1"/>
            </p:cNvSpPr>
            <p:nvPr/>
          </p:nvSpPr>
          <p:spPr bwMode="auto">
            <a:xfrm>
              <a:off x="5543551" y="4186238"/>
              <a:ext cx="304800" cy="304800"/>
            </a:xfrm>
            <a:custGeom>
              <a:avLst/>
              <a:gdLst>
                <a:gd name="T0" fmla="*/ 164 w 165"/>
                <a:gd name="T1" fmla="*/ 83 h 165"/>
                <a:gd name="T2" fmla="*/ 83 w 165"/>
                <a:gd name="T3" fmla="*/ 165 h 165"/>
                <a:gd name="T4" fmla="*/ 0 w 165"/>
                <a:gd name="T5" fmla="*/ 83 h 165"/>
                <a:gd name="T6" fmla="*/ 82 w 165"/>
                <a:gd name="T7" fmla="*/ 1 h 165"/>
                <a:gd name="T8" fmla="*/ 164 w 165"/>
                <a:gd name="T9" fmla="*/ 83 h 165"/>
                <a:gd name="T10" fmla="*/ 25 w 165"/>
                <a:gd name="T11" fmla="*/ 83 h 165"/>
                <a:gd name="T12" fmla="*/ 83 w 165"/>
                <a:gd name="T13" fmla="*/ 141 h 165"/>
                <a:gd name="T14" fmla="*/ 140 w 165"/>
                <a:gd name="T15" fmla="*/ 83 h 165"/>
                <a:gd name="T16" fmla="*/ 82 w 165"/>
                <a:gd name="T17" fmla="*/ 25 h 165"/>
                <a:gd name="T18" fmla="*/ 25 w 165"/>
                <a:gd name="T19" fmla="*/ 8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65">
                  <a:moveTo>
                    <a:pt x="164" y="83"/>
                  </a:moveTo>
                  <a:cubicBezTo>
                    <a:pt x="165" y="128"/>
                    <a:pt x="128" y="165"/>
                    <a:pt x="83" y="165"/>
                  </a:cubicBezTo>
                  <a:cubicBezTo>
                    <a:pt x="38" y="165"/>
                    <a:pt x="0" y="128"/>
                    <a:pt x="0" y="83"/>
                  </a:cubicBezTo>
                  <a:cubicBezTo>
                    <a:pt x="0" y="38"/>
                    <a:pt x="37" y="1"/>
                    <a:pt x="82" y="1"/>
                  </a:cubicBezTo>
                  <a:cubicBezTo>
                    <a:pt x="128" y="0"/>
                    <a:pt x="164" y="37"/>
                    <a:pt x="164" y="83"/>
                  </a:cubicBezTo>
                  <a:close/>
                  <a:moveTo>
                    <a:pt x="25" y="83"/>
                  </a:moveTo>
                  <a:cubicBezTo>
                    <a:pt x="25" y="115"/>
                    <a:pt x="51" y="141"/>
                    <a:pt x="83" y="141"/>
                  </a:cubicBezTo>
                  <a:cubicBezTo>
                    <a:pt x="114" y="140"/>
                    <a:pt x="140" y="114"/>
                    <a:pt x="140" y="83"/>
                  </a:cubicBezTo>
                  <a:cubicBezTo>
                    <a:pt x="140" y="51"/>
                    <a:pt x="114" y="25"/>
                    <a:pt x="82" y="25"/>
                  </a:cubicBezTo>
                  <a:cubicBezTo>
                    <a:pt x="50" y="25"/>
                    <a:pt x="25" y="51"/>
                    <a:pt x="25" y="83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4093955" y="2941610"/>
            <a:ext cx="690219" cy="644393"/>
            <a:chOff x="4665663" y="1862138"/>
            <a:chExt cx="1554163" cy="1450975"/>
          </a:xfrm>
        </p:grpSpPr>
        <p:sp>
          <p:nvSpPr>
            <p:cNvPr id="89" name="Freeform 15"/>
            <p:cNvSpPr>
              <a:spLocks noEditPoints="1"/>
            </p:cNvSpPr>
            <p:nvPr/>
          </p:nvSpPr>
          <p:spPr bwMode="auto">
            <a:xfrm>
              <a:off x="4665663" y="1862138"/>
              <a:ext cx="1554163" cy="1450975"/>
            </a:xfrm>
            <a:custGeom>
              <a:avLst/>
              <a:gdLst>
                <a:gd name="T0" fmla="*/ 8 w 843"/>
                <a:gd name="T1" fmla="*/ 383 h 787"/>
                <a:gd name="T2" fmla="*/ 185 w 843"/>
                <a:gd name="T3" fmla="*/ 312 h 787"/>
                <a:gd name="T4" fmla="*/ 185 w 843"/>
                <a:gd name="T5" fmla="*/ 64 h 787"/>
                <a:gd name="T6" fmla="*/ 250 w 843"/>
                <a:gd name="T7" fmla="*/ 0 h 787"/>
                <a:gd name="T8" fmla="*/ 780 w 843"/>
                <a:gd name="T9" fmla="*/ 0 h 787"/>
                <a:gd name="T10" fmla="*/ 843 w 843"/>
                <a:gd name="T11" fmla="*/ 57 h 787"/>
                <a:gd name="T12" fmla="*/ 787 w 843"/>
                <a:gd name="T13" fmla="*/ 441 h 787"/>
                <a:gd name="T14" fmla="*/ 696 w 843"/>
                <a:gd name="T15" fmla="*/ 449 h 787"/>
                <a:gd name="T16" fmla="*/ 680 w 843"/>
                <a:gd name="T17" fmla="*/ 621 h 787"/>
                <a:gd name="T18" fmla="*/ 94 w 843"/>
                <a:gd name="T19" fmla="*/ 732 h 787"/>
                <a:gd name="T20" fmla="*/ 0 w 843"/>
                <a:gd name="T21" fmla="*/ 423 h 787"/>
                <a:gd name="T22" fmla="*/ 515 w 843"/>
                <a:gd name="T23" fmla="*/ 416 h 787"/>
                <a:gd name="T24" fmla="*/ 818 w 843"/>
                <a:gd name="T25" fmla="*/ 379 h 787"/>
                <a:gd name="T26" fmla="*/ 780 w 843"/>
                <a:gd name="T27" fmla="*/ 24 h 787"/>
                <a:gd name="T28" fmla="*/ 209 w 843"/>
                <a:gd name="T29" fmla="*/ 64 h 787"/>
                <a:gd name="T30" fmla="*/ 250 w 843"/>
                <a:gd name="T31" fmla="*/ 417 h 787"/>
                <a:gd name="T32" fmla="*/ 62 w 843"/>
                <a:gd name="T33" fmla="*/ 543 h 787"/>
                <a:gd name="T34" fmla="*/ 171 w 843"/>
                <a:gd name="T35" fmla="*/ 751 h 787"/>
                <a:gd name="T36" fmla="*/ 678 w 843"/>
                <a:gd name="T37" fmla="*/ 596 h 787"/>
                <a:gd name="T38" fmla="*/ 670 w 843"/>
                <a:gd name="T39" fmla="*/ 448 h 787"/>
                <a:gd name="T40" fmla="*/ 601 w 843"/>
                <a:gd name="T41" fmla="*/ 444 h 787"/>
                <a:gd name="T42" fmla="*/ 604 w 843"/>
                <a:gd name="T43" fmla="*/ 473 h 787"/>
                <a:gd name="T44" fmla="*/ 395 w 843"/>
                <a:gd name="T45" fmla="*/ 558 h 787"/>
                <a:gd name="T46" fmla="*/ 153 w 843"/>
                <a:gd name="T47" fmla="*/ 614 h 787"/>
                <a:gd name="T48" fmla="*/ 154 w 843"/>
                <a:gd name="T49" fmla="*/ 558 h 787"/>
                <a:gd name="T50" fmla="*/ 520 w 843"/>
                <a:gd name="T51" fmla="*/ 445 h 787"/>
                <a:gd name="T52" fmla="*/ 391 w 843"/>
                <a:gd name="T53" fmla="*/ 444 h 787"/>
                <a:gd name="T54" fmla="*/ 125 w 843"/>
                <a:gd name="T55" fmla="*/ 524 h 787"/>
                <a:gd name="T56" fmla="*/ 186 w 843"/>
                <a:gd name="T57" fmla="*/ 396 h 787"/>
                <a:gd name="T58" fmla="*/ 55 w 843"/>
                <a:gd name="T59" fmla="*/ 520 h 787"/>
                <a:gd name="T60" fmla="*/ 253 w 843"/>
                <a:gd name="T61" fmla="*/ 443 h 787"/>
                <a:gd name="T62" fmla="*/ 186 w 843"/>
                <a:gd name="T63" fmla="*/ 396 h 787"/>
                <a:gd name="T64" fmla="*/ 580 w 843"/>
                <a:gd name="T65" fmla="*/ 476 h 787"/>
                <a:gd name="T66" fmla="*/ 167 w 843"/>
                <a:gd name="T67" fmla="*/ 579 h 787"/>
                <a:gd name="T68" fmla="*/ 184 w 843"/>
                <a:gd name="T69" fmla="*/ 338 h 787"/>
                <a:gd name="T70" fmla="*/ 51 w 843"/>
                <a:gd name="T71" fmla="*/ 378 h 787"/>
                <a:gd name="T72" fmla="*/ 26 w 843"/>
                <a:gd name="T73" fmla="*/ 419 h 787"/>
                <a:gd name="T74" fmla="*/ 184 w 843"/>
                <a:gd name="T75" fmla="*/ 338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3" h="787">
                  <a:moveTo>
                    <a:pt x="0" y="403"/>
                  </a:moveTo>
                  <a:cubicBezTo>
                    <a:pt x="3" y="396"/>
                    <a:pt x="5" y="389"/>
                    <a:pt x="8" y="383"/>
                  </a:cubicBezTo>
                  <a:cubicBezTo>
                    <a:pt x="17" y="367"/>
                    <a:pt x="31" y="359"/>
                    <a:pt x="47" y="353"/>
                  </a:cubicBezTo>
                  <a:cubicBezTo>
                    <a:pt x="93" y="340"/>
                    <a:pt x="138" y="326"/>
                    <a:pt x="185" y="312"/>
                  </a:cubicBezTo>
                  <a:cubicBezTo>
                    <a:pt x="185" y="308"/>
                    <a:pt x="185" y="305"/>
                    <a:pt x="185" y="302"/>
                  </a:cubicBezTo>
                  <a:cubicBezTo>
                    <a:pt x="185" y="223"/>
                    <a:pt x="185" y="143"/>
                    <a:pt x="185" y="64"/>
                  </a:cubicBezTo>
                  <a:cubicBezTo>
                    <a:pt x="185" y="49"/>
                    <a:pt x="188" y="35"/>
                    <a:pt x="197" y="23"/>
                  </a:cubicBezTo>
                  <a:cubicBezTo>
                    <a:pt x="210" y="6"/>
                    <a:pt x="229" y="0"/>
                    <a:pt x="250" y="0"/>
                  </a:cubicBezTo>
                  <a:cubicBezTo>
                    <a:pt x="386" y="0"/>
                    <a:pt x="522" y="0"/>
                    <a:pt x="658" y="0"/>
                  </a:cubicBezTo>
                  <a:cubicBezTo>
                    <a:pt x="699" y="0"/>
                    <a:pt x="739" y="0"/>
                    <a:pt x="780" y="0"/>
                  </a:cubicBezTo>
                  <a:cubicBezTo>
                    <a:pt x="805" y="0"/>
                    <a:pt x="825" y="9"/>
                    <a:pt x="837" y="33"/>
                  </a:cubicBezTo>
                  <a:cubicBezTo>
                    <a:pt x="840" y="40"/>
                    <a:pt x="843" y="49"/>
                    <a:pt x="843" y="57"/>
                  </a:cubicBezTo>
                  <a:cubicBezTo>
                    <a:pt x="843" y="166"/>
                    <a:pt x="843" y="275"/>
                    <a:pt x="843" y="384"/>
                  </a:cubicBezTo>
                  <a:cubicBezTo>
                    <a:pt x="843" y="415"/>
                    <a:pt x="818" y="440"/>
                    <a:pt x="787" y="441"/>
                  </a:cubicBezTo>
                  <a:cubicBezTo>
                    <a:pt x="756" y="441"/>
                    <a:pt x="726" y="441"/>
                    <a:pt x="694" y="441"/>
                  </a:cubicBezTo>
                  <a:cubicBezTo>
                    <a:pt x="695" y="444"/>
                    <a:pt x="695" y="446"/>
                    <a:pt x="696" y="449"/>
                  </a:cubicBezTo>
                  <a:cubicBezTo>
                    <a:pt x="705" y="479"/>
                    <a:pt x="714" y="509"/>
                    <a:pt x="724" y="540"/>
                  </a:cubicBezTo>
                  <a:cubicBezTo>
                    <a:pt x="735" y="578"/>
                    <a:pt x="718" y="610"/>
                    <a:pt x="680" y="621"/>
                  </a:cubicBezTo>
                  <a:cubicBezTo>
                    <a:pt x="512" y="673"/>
                    <a:pt x="344" y="724"/>
                    <a:pt x="176" y="775"/>
                  </a:cubicBezTo>
                  <a:cubicBezTo>
                    <a:pt x="138" y="787"/>
                    <a:pt x="106" y="769"/>
                    <a:pt x="94" y="732"/>
                  </a:cubicBezTo>
                  <a:cubicBezTo>
                    <a:pt x="64" y="633"/>
                    <a:pt x="34" y="535"/>
                    <a:pt x="4" y="436"/>
                  </a:cubicBezTo>
                  <a:cubicBezTo>
                    <a:pt x="2" y="432"/>
                    <a:pt x="1" y="427"/>
                    <a:pt x="0" y="423"/>
                  </a:cubicBezTo>
                  <a:cubicBezTo>
                    <a:pt x="0" y="416"/>
                    <a:pt x="0" y="409"/>
                    <a:pt x="0" y="403"/>
                  </a:cubicBezTo>
                  <a:close/>
                  <a:moveTo>
                    <a:pt x="515" y="416"/>
                  </a:moveTo>
                  <a:cubicBezTo>
                    <a:pt x="603" y="416"/>
                    <a:pt x="692" y="416"/>
                    <a:pt x="781" y="416"/>
                  </a:cubicBezTo>
                  <a:cubicBezTo>
                    <a:pt x="806" y="416"/>
                    <a:pt x="818" y="404"/>
                    <a:pt x="818" y="379"/>
                  </a:cubicBezTo>
                  <a:cubicBezTo>
                    <a:pt x="819" y="274"/>
                    <a:pt x="818" y="168"/>
                    <a:pt x="819" y="63"/>
                  </a:cubicBezTo>
                  <a:cubicBezTo>
                    <a:pt x="819" y="41"/>
                    <a:pt x="806" y="24"/>
                    <a:pt x="780" y="24"/>
                  </a:cubicBezTo>
                  <a:cubicBezTo>
                    <a:pt x="603" y="25"/>
                    <a:pt x="426" y="25"/>
                    <a:pt x="248" y="25"/>
                  </a:cubicBezTo>
                  <a:cubicBezTo>
                    <a:pt x="222" y="25"/>
                    <a:pt x="209" y="38"/>
                    <a:pt x="209" y="64"/>
                  </a:cubicBezTo>
                  <a:cubicBezTo>
                    <a:pt x="209" y="168"/>
                    <a:pt x="209" y="272"/>
                    <a:pt x="209" y="376"/>
                  </a:cubicBezTo>
                  <a:cubicBezTo>
                    <a:pt x="209" y="398"/>
                    <a:pt x="219" y="417"/>
                    <a:pt x="250" y="417"/>
                  </a:cubicBezTo>
                  <a:cubicBezTo>
                    <a:pt x="338" y="416"/>
                    <a:pt x="426" y="416"/>
                    <a:pt x="515" y="416"/>
                  </a:cubicBezTo>
                  <a:close/>
                  <a:moveTo>
                    <a:pt x="62" y="543"/>
                  </a:moveTo>
                  <a:cubicBezTo>
                    <a:pt x="81" y="604"/>
                    <a:pt x="99" y="663"/>
                    <a:pt x="117" y="722"/>
                  </a:cubicBezTo>
                  <a:cubicBezTo>
                    <a:pt x="125" y="750"/>
                    <a:pt x="143" y="760"/>
                    <a:pt x="171" y="751"/>
                  </a:cubicBezTo>
                  <a:cubicBezTo>
                    <a:pt x="312" y="708"/>
                    <a:pt x="454" y="665"/>
                    <a:pt x="595" y="622"/>
                  </a:cubicBezTo>
                  <a:cubicBezTo>
                    <a:pt x="623" y="613"/>
                    <a:pt x="651" y="605"/>
                    <a:pt x="678" y="596"/>
                  </a:cubicBezTo>
                  <a:cubicBezTo>
                    <a:pt x="697" y="590"/>
                    <a:pt x="707" y="572"/>
                    <a:pt x="702" y="554"/>
                  </a:cubicBezTo>
                  <a:cubicBezTo>
                    <a:pt x="692" y="518"/>
                    <a:pt x="681" y="483"/>
                    <a:pt x="670" y="448"/>
                  </a:cubicBezTo>
                  <a:cubicBezTo>
                    <a:pt x="669" y="446"/>
                    <a:pt x="665" y="444"/>
                    <a:pt x="663" y="444"/>
                  </a:cubicBezTo>
                  <a:cubicBezTo>
                    <a:pt x="642" y="443"/>
                    <a:pt x="622" y="443"/>
                    <a:pt x="601" y="444"/>
                  </a:cubicBezTo>
                  <a:cubicBezTo>
                    <a:pt x="600" y="444"/>
                    <a:pt x="598" y="444"/>
                    <a:pt x="595" y="445"/>
                  </a:cubicBezTo>
                  <a:cubicBezTo>
                    <a:pt x="598" y="455"/>
                    <a:pt x="601" y="464"/>
                    <a:pt x="604" y="473"/>
                  </a:cubicBezTo>
                  <a:cubicBezTo>
                    <a:pt x="609" y="490"/>
                    <a:pt x="607" y="493"/>
                    <a:pt x="591" y="498"/>
                  </a:cubicBezTo>
                  <a:cubicBezTo>
                    <a:pt x="525" y="518"/>
                    <a:pt x="460" y="538"/>
                    <a:pt x="395" y="558"/>
                  </a:cubicBezTo>
                  <a:cubicBezTo>
                    <a:pt x="321" y="581"/>
                    <a:pt x="248" y="603"/>
                    <a:pt x="174" y="626"/>
                  </a:cubicBezTo>
                  <a:cubicBezTo>
                    <a:pt x="161" y="630"/>
                    <a:pt x="157" y="627"/>
                    <a:pt x="153" y="614"/>
                  </a:cubicBezTo>
                  <a:cubicBezTo>
                    <a:pt x="149" y="603"/>
                    <a:pt x="145" y="591"/>
                    <a:pt x="142" y="580"/>
                  </a:cubicBezTo>
                  <a:cubicBezTo>
                    <a:pt x="138" y="567"/>
                    <a:pt x="141" y="562"/>
                    <a:pt x="154" y="558"/>
                  </a:cubicBezTo>
                  <a:cubicBezTo>
                    <a:pt x="256" y="526"/>
                    <a:pt x="359" y="495"/>
                    <a:pt x="461" y="464"/>
                  </a:cubicBezTo>
                  <a:cubicBezTo>
                    <a:pt x="481" y="458"/>
                    <a:pt x="501" y="451"/>
                    <a:pt x="520" y="445"/>
                  </a:cubicBezTo>
                  <a:cubicBezTo>
                    <a:pt x="519" y="444"/>
                    <a:pt x="517" y="444"/>
                    <a:pt x="516" y="444"/>
                  </a:cubicBezTo>
                  <a:cubicBezTo>
                    <a:pt x="474" y="444"/>
                    <a:pt x="432" y="443"/>
                    <a:pt x="391" y="444"/>
                  </a:cubicBezTo>
                  <a:cubicBezTo>
                    <a:pt x="387" y="444"/>
                    <a:pt x="383" y="445"/>
                    <a:pt x="379" y="446"/>
                  </a:cubicBezTo>
                  <a:cubicBezTo>
                    <a:pt x="294" y="472"/>
                    <a:pt x="209" y="498"/>
                    <a:pt x="125" y="524"/>
                  </a:cubicBezTo>
                  <a:cubicBezTo>
                    <a:pt x="104" y="530"/>
                    <a:pt x="83" y="537"/>
                    <a:pt x="62" y="543"/>
                  </a:cubicBezTo>
                  <a:close/>
                  <a:moveTo>
                    <a:pt x="186" y="396"/>
                  </a:moveTo>
                  <a:cubicBezTo>
                    <a:pt x="135" y="412"/>
                    <a:pt x="84" y="427"/>
                    <a:pt x="32" y="443"/>
                  </a:cubicBezTo>
                  <a:cubicBezTo>
                    <a:pt x="40" y="469"/>
                    <a:pt x="47" y="494"/>
                    <a:pt x="55" y="520"/>
                  </a:cubicBezTo>
                  <a:cubicBezTo>
                    <a:pt x="136" y="495"/>
                    <a:pt x="216" y="470"/>
                    <a:pt x="297" y="445"/>
                  </a:cubicBezTo>
                  <a:cubicBezTo>
                    <a:pt x="282" y="444"/>
                    <a:pt x="267" y="444"/>
                    <a:pt x="253" y="443"/>
                  </a:cubicBezTo>
                  <a:cubicBezTo>
                    <a:pt x="241" y="442"/>
                    <a:pt x="229" y="440"/>
                    <a:pt x="219" y="436"/>
                  </a:cubicBezTo>
                  <a:cubicBezTo>
                    <a:pt x="202" y="429"/>
                    <a:pt x="191" y="414"/>
                    <a:pt x="186" y="396"/>
                  </a:cubicBezTo>
                  <a:close/>
                  <a:moveTo>
                    <a:pt x="174" y="600"/>
                  </a:moveTo>
                  <a:cubicBezTo>
                    <a:pt x="309" y="559"/>
                    <a:pt x="444" y="518"/>
                    <a:pt x="580" y="476"/>
                  </a:cubicBezTo>
                  <a:cubicBezTo>
                    <a:pt x="577" y="469"/>
                    <a:pt x="575" y="462"/>
                    <a:pt x="573" y="455"/>
                  </a:cubicBezTo>
                  <a:cubicBezTo>
                    <a:pt x="437" y="496"/>
                    <a:pt x="302" y="538"/>
                    <a:pt x="167" y="579"/>
                  </a:cubicBezTo>
                  <a:cubicBezTo>
                    <a:pt x="170" y="587"/>
                    <a:pt x="172" y="593"/>
                    <a:pt x="174" y="600"/>
                  </a:cubicBezTo>
                  <a:close/>
                  <a:moveTo>
                    <a:pt x="184" y="338"/>
                  </a:moveTo>
                  <a:cubicBezTo>
                    <a:pt x="182" y="338"/>
                    <a:pt x="181" y="338"/>
                    <a:pt x="180" y="339"/>
                  </a:cubicBezTo>
                  <a:cubicBezTo>
                    <a:pt x="137" y="352"/>
                    <a:pt x="94" y="365"/>
                    <a:pt x="51" y="378"/>
                  </a:cubicBezTo>
                  <a:cubicBezTo>
                    <a:pt x="47" y="379"/>
                    <a:pt x="43" y="382"/>
                    <a:pt x="39" y="384"/>
                  </a:cubicBezTo>
                  <a:cubicBezTo>
                    <a:pt x="30" y="391"/>
                    <a:pt x="21" y="408"/>
                    <a:pt x="26" y="419"/>
                  </a:cubicBezTo>
                  <a:cubicBezTo>
                    <a:pt x="79" y="403"/>
                    <a:pt x="132" y="387"/>
                    <a:pt x="184" y="371"/>
                  </a:cubicBezTo>
                  <a:cubicBezTo>
                    <a:pt x="184" y="360"/>
                    <a:pt x="184" y="349"/>
                    <a:pt x="184" y="33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6"/>
            <p:cNvSpPr>
              <a:spLocks noEditPoints="1"/>
            </p:cNvSpPr>
            <p:nvPr/>
          </p:nvSpPr>
          <p:spPr bwMode="auto">
            <a:xfrm>
              <a:off x="5121276" y="2105025"/>
              <a:ext cx="200025" cy="188913"/>
            </a:xfrm>
            <a:custGeom>
              <a:avLst/>
              <a:gdLst>
                <a:gd name="T0" fmla="*/ 54 w 109"/>
                <a:gd name="T1" fmla="*/ 1 h 102"/>
                <a:gd name="T2" fmla="*/ 77 w 109"/>
                <a:gd name="T3" fmla="*/ 1 h 102"/>
                <a:gd name="T4" fmla="*/ 108 w 109"/>
                <a:gd name="T5" fmla="*/ 32 h 102"/>
                <a:gd name="T6" fmla="*/ 108 w 109"/>
                <a:gd name="T7" fmla="*/ 70 h 102"/>
                <a:gd name="T8" fmla="*/ 76 w 109"/>
                <a:gd name="T9" fmla="*/ 101 h 102"/>
                <a:gd name="T10" fmla="*/ 32 w 109"/>
                <a:gd name="T11" fmla="*/ 101 h 102"/>
                <a:gd name="T12" fmla="*/ 0 w 109"/>
                <a:gd name="T13" fmla="*/ 67 h 102"/>
                <a:gd name="T14" fmla="*/ 0 w 109"/>
                <a:gd name="T15" fmla="*/ 33 h 102"/>
                <a:gd name="T16" fmla="*/ 31 w 109"/>
                <a:gd name="T17" fmla="*/ 1 h 102"/>
                <a:gd name="T18" fmla="*/ 54 w 109"/>
                <a:gd name="T19" fmla="*/ 1 h 102"/>
                <a:gd name="T20" fmla="*/ 54 w 109"/>
                <a:gd name="T21" fmla="*/ 1 h 102"/>
                <a:gd name="T22" fmla="*/ 54 w 109"/>
                <a:gd name="T23" fmla="*/ 77 h 102"/>
                <a:gd name="T24" fmla="*/ 74 w 109"/>
                <a:gd name="T25" fmla="*/ 77 h 102"/>
                <a:gd name="T26" fmla="*/ 84 w 109"/>
                <a:gd name="T27" fmla="*/ 68 h 102"/>
                <a:gd name="T28" fmla="*/ 84 w 109"/>
                <a:gd name="T29" fmla="*/ 34 h 102"/>
                <a:gd name="T30" fmla="*/ 75 w 109"/>
                <a:gd name="T31" fmla="*/ 25 h 102"/>
                <a:gd name="T32" fmla="*/ 33 w 109"/>
                <a:gd name="T33" fmla="*/ 25 h 102"/>
                <a:gd name="T34" fmla="*/ 24 w 109"/>
                <a:gd name="T35" fmla="*/ 34 h 102"/>
                <a:gd name="T36" fmla="*/ 24 w 109"/>
                <a:gd name="T37" fmla="*/ 67 h 102"/>
                <a:gd name="T38" fmla="*/ 34 w 109"/>
                <a:gd name="T39" fmla="*/ 77 h 102"/>
                <a:gd name="T40" fmla="*/ 54 w 109"/>
                <a:gd name="T4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02">
                  <a:moveTo>
                    <a:pt x="54" y="1"/>
                  </a:moveTo>
                  <a:cubicBezTo>
                    <a:pt x="62" y="1"/>
                    <a:pt x="70" y="0"/>
                    <a:pt x="77" y="1"/>
                  </a:cubicBezTo>
                  <a:cubicBezTo>
                    <a:pt x="95" y="2"/>
                    <a:pt x="107" y="14"/>
                    <a:pt x="108" y="32"/>
                  </a:cubicBezTo>
                  <a:cubicBezTo>
                    <a:pt x="109" y="44"/>
                    <a:pt x="109" y="57"/>
                    <a:pt x="108" y="70"/>
                  </a:cubicBezTo>
                  <a:cubicBezTo>
                    <a:pt x="107" y="87"/>
                    <a:pt x="94" y="100"/>
                    <a:pt x="76" y="101"/>
                  </a:cubicBezTo>
                  <a:cubicBezTo>
                    <a:pt x="62" y="102"/>
                    <a:pt x="47" y="101"/>
                    <a:pt x="32" y="101"/>
                  </a:cubicBezTo>
                  <a:cubicBezTo>
                    <a:pt x="13" y="100"/>
                    <a:pt x="0" y="87"/>
                    <a:pt x="0" y="67"/>
                  </a:cubicBezTo>
                  <a:cubicBezTo>
                    <a:pt x="0" y="56"/>
                    <a:pt x="0" y="44"/>
                    <a:pt x="0" y="33"/>
                  </a:cubicBezTo>
                  <a:cubicBezTo>
                    <a:pt x="0" y="14"/>
                    <a:pt x="13" y="2"/>
                    <a:pt x="31" y="1"/>
                  </a:cubicBezTo>
                  <a:cubicBezTo>
                    <a:pt x="39" y="0"/>
                    <a:pt x="47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lose/>
                  <a:moveTo>
                    <a:pt x="54" y="77"/>
                  </a:moveTo>
                  <a:cubicBezTo>
                    <a:pt x="61" y="77"/>
                    <a:pt x="68" y="77"/>
                    <a:pt x="74" y="77"/>
                  </a:cubicBezTo>
                  <a:cubicBezTo>
                    <a:pt x="80" y="76"/>
                    <a:pt x="84" y="74"/>
                    <a:pt x="84" y="68"/>
                  </a:cubicBezTo>
                  <a:cubicBezTo>
                    <a:pt x="84" y="56"/>
                    <a:pt x="84" y="45"/>
                    <a:pt x="84" y="34"/>
                  </a:cubicBezTo>
                  <a:cubicBezTo>
                    <a:pt x="84" y="28"/>
                    <a:pt x="81" y="25"/>
                    <a:pt x="75" y="25"/>
                  </a:cubicBezTo>
                  <a:cubicBezTo>
                    <a:pt x="61" y="25"/>
                    <a:pt x="47" y="25"/>
                    <a:pt x="33" y="25"/>
                  </a:cubicBezTo>
                  <a:cubicBezTo>
                    <a:pt x="27" y="25"/>
                    <a:pt x="24" y="28"/>
                    <a:pt x="24" y="34"/>
                  </a:cubicBezTo>
                  <a:cubicBezTo>
                    <a:pt x="24" y="45"/>
                    <a:pt x="24" y="56"/>
                    <a:pt x="24" y="67"/>
                  </a:cubicBezTo>
                  <a:cubicBezTo>
                    <a:pt x="24" y="74"/>
                    <a:pt x="28" y="77"/>
                    <a:pt x="34" y="77"/>
                  </a:cubicBezTo>
                  <a:cubicBezTo>
                    <a:pt x="41" y="77"/>
                    <a:pt x="47" y="77"/>
                    <a:pt x="54" y="7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>
              <a:off x="5121276" y="2403475"/>
              <a:ext cx="198438" cy="46038"/>
            </a:xfrm>
            <a:custGeom>
              <a:avLst/>
              <a:gdLst>
                <a:gd name="T0" fmla="*/ 53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5 w 108"/>
                <a:gd name="T9" fmla="*/ 25 h 25"/>
                <a:gd name="T10" fmla="*/ 0 w 108"/>
                <a:gd name="T11" fmla="*/ 12 h 25"/>
                <a:gd name="T12" fmla="*/ 15 w 108"/>
                <a:gd name="T13" fmla="*/ 0 h 25"/>
                <a:gd name="T14" fmla="*/ 53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3" y="0"/>
                  </a:moveTo>
                  <a:cubicBezTo>
                    <a:pt x="67" y="0"/>
                    <a:pt x="80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2" y="25"/>
                    <a:pt x="94" y="25"/>
                  </a:cubicBezTo>
                  <a:cubicBezTo>
                    <a:pt x="67" y="25"/>
                    <a:pt x="41" y="25"/>
                    <a:pt x="15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6" y="0"/>
                    <a:pt x="15" y="0"/>
                  </a:cubicBezTo>
                  <a:cubicBezTo>
                    <a:pt x="28" y="0"/>
                    <a:pt x="41" y="0"/>
                    <a:pt x="53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>
              <a:off x="5910263" y="2403475"/>
              <a:ext cx="201613" cy="46038"/>
            </a:xfrm>
            <a:custGeom>
              <a:avLst/>
              <a:gdLst>
                <a:gd name="T0" fmla="*/ 55 w 109"/>
                <a:gd name="T1" fmla="*/ 0 h 25"/>
                <a:gd name="T2" fmla="*/ 95 w 109"/>
                <a:gd name="T3" fmla="*/ 0 h 25"/>
                <a:gd name="T4" fmla="*/ 109 w 109"/>
                <a:gd name="T5" fmla="*/ 12 h 25"/>
                <a:gd name="T6" fmla="*/ 94 w 109"/>
                <a:gd name="T7" fmla="*/ 25 h 25"/>
                <a:gd name="T8" fmla="*/ 16 w 109"/>
                <a:gd name="T9" fmla="*/ 25 h 25"/>
                <a:gd name="T10" fmla="*/ 1 w 109"/>
                <a:gd name="T11" fmla="*/ 13 h 25"/>
                <a:gd name="T12" fmla="*/ 16 w 109"/>
                <a:gd name="T13" fmla="*/ 0 h 25"/>
                <a:gd name="T14" fmla="*/ 55 w 109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">
                  <a:moveTo>
                    <a:pt x="55" y="0"/>
                  </a:moveTo>
                  <a:cubicBezTo>
                    <a:pt x="68" y="0"/>
                    <a:pt x="81" y="0"/>
                    <a:pt x="95" y="0"/>
                  </a:cubicBezTo>
                  <a:cubicBezTo>
                    <a:pt x="104" y="0"/>
                    <a:pt x="109" y="5"/>
                    <a:pt x="109" y="12"/>
                  </a:cubicBezTo>
                  <a:cubicBezTo>
                    <a:pt x="109" y="20"/>
                    <a:pt x="104" y="25"/>
                    <a:pt x="94" y="25"/>
                  </a:cubicBezTo>
                  <a:cubicBezTo>
                    <a:pt x="68" y="25"/>
                    <a:pt x="42" y="25"/>
                    <a:pt x="16" y="25"/>
                  </a:cubicBezTo>
                  <a:cubicBezTo>
                    <a:pt x="7" y="25"/>
                    <a:pt x="1" y="20"/>
                    <a:pt x="1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29" y="0"/>
                    <a:pt x="42" y="0"/>
                    <a:pt x="5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9"/>
            <p:cNvSpPr>
              <a:spLocks/>
            </p:cNvSpPr>
            <p:nvPr/>
          </p:nvSpPr>
          <p:spPr bwMode="auto">
            <a:xfrm>
              <a:off x="5384801" y="2403475"/>
              <a:ext cx="198438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2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19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5648326" y="2403475"/>
              <a:ext cx="200025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3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3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4093956" y="1299242"/>
            <a:ext cx="625775" cy="698701"/>
            <a:chOff x="2998788" y="3544888"/>
            <a:chExt cx="1430338" cy="1597025"/>
          </a:xfrm>
        </p:grpSpPr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2998788" y="3544888"/>
              <a:ext cx="1430338" cy="1597025"/>
            </a:xfrm>
            <a:custGeom>
              <a:avLst/>
              <a:gdLst>
                <a:gd name="T0" fmla="*/ 21 w 775"/>
                <a:gd name="T1" fmla="*/ 866 h 866"/>
                <a:gd name="T2" fmla="*/ 0 w 775"/>
                <a:gd name="T3" fmla="*/ 829 h 866"/>
                <a:gd name="T4" fmla="*/ 1 w 775"/>
                <a:gd name="T5" fmla="*/ 35 h 866"/>
                <a:gd name="T6" fmla="*/ 8 w 775"/>
                <a:gd name="T7" fmla="*/ 9 h 866"/>
                <a:gd name="T8" fmla="*/ 32 w 775"/>
                <a:gd name="T9" fmla="*/ 0 h 866"/>
                <a:gd name="T10" fmla="*/ 363 w 775"/>
                <a:gd name="T11" fmla="*/ 0 h 866"/>
                <a:gd name="T12" fmla="*/ 620 w 775"/>
                <a:gd name="T13" fmla="*/ 0 h 866"/>
                <a:gd name="T14" fmla="*/ 652 w 775"/>
                <a:gd name="T15" fmla="*/ 32 h 866"/>
                <a:gd name="T16" fmla="*/ 652 w 775"/>
                <a:gd name="T17" fmla="*/ 102 h 866"/>
                <a:gd name="T18" fmla="*/ 751 w 775"/>
                <a:gd name="T19" fmla="*/ 163 h 866"/>
                <a:gd name="T20" fmla="*/ 772 w 775"/>
                <a:gd name="T21" fmla="*/ 249 h 866"/>
                <a:gd name="T22" fmla="*/ 652 w 775"/>
                <a:gd name="T23" fmla="*/ 368 h 866"/>
                <a:gd name="T24" fmla="*/ 652 w 775"/>
                <a:gd name="T25" fmla="*/ 378 h 866"/>
                <a:gd name="T26" fmla="*/ 652 w 775"/>
                <a:gd name="T27" fmla="*/ 828 h 866"/>
                <a:gd name="T28" fmla="*/ 632 w 775"/>
                <a:gd name="T29" fmla="*/ 866 h 866"/>
                <a:gd name="T30" fmla="*/ 256 w 775"/>
                <a:gd name="T31" fmla="*/ 866 h 866"/>
                <a:gd name="T32" fmla="*/ 249 w 775"/>
                <a:gd name="T33" fmla="*/ 849 h 866"/>
                <a:gd name="T34" fmla="*/ 265 w 775"/>
                <a:gd name="T35" fmla="*/ 840 h 866"/>
                <a:gd name="T36" fmla="*/ 614 w 775"/>
                <a:gd name="T37" fmla="*/ 840 h 866"/>
                <a:gd name="T38" fmla="*/ 627 w 775"/>
                <a:gd name="T39" fmla="*/ 828 h 866"/>
                <a:gd name="T40" fmla="*/ 627 w 775"/>
                <a:gd name="T41" fmla="*/ 378 h 866"/>
                <a:gd name="T42" fmla="*/ 627 w 775"/>
                <a:gd name="T43" fmla="*/ 368 h 866"/>
                <a:gd name="T44" fmla="*/ 570 w 775"/>
                <a:gd name="T45" fmla="*/ 349 h 866"/>
                <a:gd name="T46" fmla="*/ 517 w 775"/>
                <a:gd name="T47" fmla="*/ 183 h 866"/>
                <a:gd name="T48" fmla="*/ 530 w 775"/>
                <a:gd name="T49" fmla="*/ 172 h 866"/>
                <a:gd name="T50" fmla="*/ 541 w 775"/>
                <a:gd name="T51" fmla="*/ 191 h 866"/>
                <a:gd name="T52" fmla="*/ 532 w 775"/>
                <a:gd name="T53" fmla="*/ 238 h 866"/>
                <a:gd name="T54" fmla="*/ 630 w 775"/>
                <a:gd name="T55" fmla="*/ 342 h 866"/>
                <a:gd name="T56" fmla="*/ 745 w 775"/>
                <a:gd name="T57" fmla="*/ 252 h 866"/>
                <a:gd name="T58" fmla="*/ 644 w 775"/>
                <a:gd name="T59" fmla="*/ 127 h 866"/>
                <a:gd name="T60" fmla="*/ 578 w 775"/>
                <a:gd name="T61" fmla="*/ 147 h 866"/>
                <a:gd name="T62" fmla="*/ 566 w 775"/>
                <a:gd name="T63" fmla="*/ 151 h 866"/>
                <a:gd name="T64" fmla="*/ 555 w 775"/>
                <a:gd name="T65" fmla="*/ 142 h 866"/>
                <a:gd name="T66" fmla="*/ 560 w 775"/>
                <a:gd name="T67" fmla="*/ 129 h 866"/>
                <a:gd name="T68" fmla="*/ 618 w 775"/>
                <a:gd name="T69" fmla="*/ 103 h 866"/>
                <a:gd name="T70" fmla="*/ 627 w 775"/>
                <a:gd name="T71" fmla="*/ 102 h 866"/>
                <a:gd name="T72" fmla="*/ 626 w 775"/>
                <a:gd name="T73" fmla="*/ 31 h 866"/>
                <a:gd name="T74" fmla="*/ 620 w 775"/>
                <a:gd name="T75" fmla="*/ 26 h 866"/>
                <a:gd name="T76" fmla="*/ 614 w 775"/>
                <a:gd name="T77" fmla="*/ 26 h 866"/>
                <a:gd name="T78" fmla="*/ 38 w 775"/>
                <a:gd name="T79" fmla="*/ 26 h 866"/>
                <a:gd name="T80" fmla="*/ 26 w 775"/>
                <a:gd name="T81" fmla="*/ 37 h 866"/>
                <a:gd name="T82" fmla="*/ 26 w 775"/>
                <a:gd name="T83" fmla="*/ 829 h 866"/>
                <a:gd name="T84" fmla="*/ 38 w 775"/>
                <a:gd name="T85" fmla="*/ 840 h 866"/>
                <a:gd name="T86" fmla="*/ 197 w 775"/>
                <a:gd name="T87" fmla="*/ 840 h 866"/>
                <a:gd name="T88" fmla="*/ 214 w 775"/>
                <a:gd name="T89" fmla="*/ 848 h 866"/>
                <a:gd name="T90" fmla="*/ 207 w 775"/>
                <a:gd name="T91" fmla="*/ 866 h 866"/>
                <a:gd name="T92" fmla="*/ 21 w 775"/>
                <a:gd name="T93" fmla="*/ 866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5" h="866">
                  <a:moveTo>
                    <a:pt x="21" y="866"/>
                  </a:moveTo>
                  <a:cubicBezTo>
                    <a:pt x="6" y="859"/>
                    <a:pt x="0" y="846"/>
                    <a:pt x="0" y="829"/>
                  </a:cubicBezTo>
                  <a:cubicBezTo>
                    <a:pt x="1" y="565"/>
                    <a:pt x="1" y="300"/>
                    <a:pt x="1" y="35"/>
                  </a:cubicBezTo>
                  <a:cubicBezTo>
                    <a:pt x="1" y="26"/>
                    <a:pt x="1" y="16"/>
                    <a:pt x="8" y="9"/>
                  </a:cubicBezTo>
                  <a:cubicBezTo>
                    <a:pt x="15" y="2"/>
                    <a:pt x="23" y="0"/>
                    <a:pt x="32" y="0"/>
                  </a:cubicBezTo>
                  <a:cubicBezTo>
                    <a:pt x="142" y="0"/>
                    <a:pt x="252" y="0"/>
                    <a:pt x="363" y="0"/>
                  </a:cubicBezTo>
                  <a:cubicBezTo>
                    <a:pt x="448" y="0"/>
                    <a:pt x="534" y="0"/>
                    <a:pt x="620" y="0"/>
                  </a:cubicBezTo>
                  <a:cubicBezTo>
                    <a:pt x="641" y="0"/>
                    <a:pt x="652" y="11"/>
                    <a:pt x="652" y="32"/>
                  </a:cubicBezTo>
                  <a:cubicBezTo>
                    <a:pt x="652" y="55"/>
                    <a:pt x="652" y="78"/>
                    <a:pt x="652" y="102"/>
                  </a:cubicBezTo>
                  <a:cubicBezTo>
                    <a:pt x="694" y="107"/>
                    <a:pt x="728" y="127"/>
                    <a:pt x="751" y="163"/>
                  </a:cubicBezTo>
                  <a:cubicBezTo>
                    <a:pt x="768" y="189"/>
                    <a:pt x="775" y="218"/>
                    <a:pt x="772" y="249"/>
                  </a:cubicBezTo>
                  <a:cubicBezTo>
                    <a:pt x="768" y="294"/>
                    <a:pt x="735" y="355"/>
                    <a:pt x="652" y="368"/>
                  </a:cubicBezTo>
                  <a:cubicBezTo>
                    <a:pt x="652" y="371"/>
                    <a:pt x="652" y="375"/>
                    <a:pt x="652" y="378"/>
                  </a:cubicBezTo>
                  <a:cubicBezTo>
                    <a:pt x="652" y="528"/>
                    <a:pt x="652" y="678"/>
                    <a:pt x="652" y="828"/>
                  </a:cubicBezTo>
                  <a:cubicBezTo>
                    <a:pt x="652" y="846"/>
                    <a:pt x="648" y="858"/>
                    <a:pt x="632" y="866"/>
                  </a:cubicBezTo>
                  <a:cubicBezTo>
                    <a:pt x="507" y="866"/>
                    <a:pt x="381" y="866"/>
                    <a:pt x="256" y="866"/>
                  </a:cubicBezTo>
                  <a:cubicBezTo>
                    <a:pt x="250" y="862"/>
                    <a:pt x="246" y="857"/>
                    <a:pt x="249" y="849"/>
                  </a:cubicBezTo>
                  <a:cubicBezTo>
                    <a:pt x="252" y="841"/>
                    <a:pt x="258" y="840"/>
                    <a:pt x="265" y="840"/>
                  </a:cubicBezTo>
                  <a:cubicBezTo>
                    <a:pt x="382" y="840"/>
                    <a:pt x="498" y="840"/>
                    <a:pt x="614" y="840"/>
                  </a:cubicBezTo>
                  <a:cubicBezTo>
                    <a:pt x="627" y="840"/>
                    <a:pt x="627" y="840"/>
                    <a:pt x="627" y="828"/>
                  </a:cubicBezTo>
                  <a:cubicBezTo>
                    <a:pt x="627" y="678"/>
                    <a:pt x="627" y="528"/>
                    <a:pt x="627" y="378"/>
                  </a:cubicBezTo>
                  <a:cubicBezTo>
                    <a:pt x="627" y="375"/>
                    <a:pt x="627" y="372"/>
                    <a:pt x="627" y="368"/>
                  </a:cubicBezTo>
                  <a:cubicBezTo>
                    <a:pt x="606" y="365"/>
                    <a:pt x="588" y="359"/>
                    <a:pt x="570" y="349"/>
                  </a:cubicBezTo>
                  <a:cubicBezTo>
                    <a:pt x="514" y="315"/>
                    <a:pt x="491" y="243"/>
                    <a:pt x="517" y="183"/>
                  </a:cubicBezTo>
                  <a:cubicBezTo>
                    <a:pt x="519" y="177"/>
                    <a:pt x="523" y="172"/>
                    <a:pt x="530" y="172"/>
                  </a:cubicBezTo>
                  <a:cubicBezTo>
                    <a:pt x="540" y="171"/>
                    <a:pt x="545" y="181"/>
                    <a:pt x="541" y="191"/>
                  </a:cubicBezTo>
                  <a:cubicBezTo>
                    <a:pt x="535" y="206"/>
                    <a:pt x="532" y="221"/>
                    <a:pt x="532" y="238"/>
                  </a:cubicBezTo>
                  <a:cubicBezTo>
                    <a:pt x="533" y="291"/>
                    <a:pt x="578" y="339"/>
                    <a:pt x="630" y="342"/>
                  </a:cubicBezTo>
                  <a:cubicBezTo>
                    <a:pt x="688" y="345"/>
                    <a:pt x="737" y="307"/>
                    <a:pt x="745" y="252"/>
                  </a:cubicBezTo>
                  <a:cubicBezTo>
                    <a:pt x="755" y="187"/>
                    <a:pt x="709" y="131"/>
                    <a:pt x="644" y="127"/>
                  </a:cubicBezTo>
                  <a:cubicBezTo>
                    <a:pt x="620" y="126"/>
                    <a:pt x="598" y="133"/>
                    <a:pt x="578" y="147"/>
                  </a:cubicBezTo>
                  <a:cubicBezTo>
                    <a:pt x="574" y="149"/>
                    <a:pt x="569" y="152"/>
                    <a:pt x="566" y="151"/>
                  </a:cubicBezTo>
                  <a:cubicBezTo>
                    <a:pt x="561" y="150"/>
                    <a:pt x="556" y="146"/>
                    <a:pt x="555" y="142"/>
                  </a:cubicBezTo>
                  <a:cubicBezTo>
                    <a:pt x="554" y="138"/>
                    <a:pt x="556" y="131"/>
                    <a:pt x="560" y="129"/>
                  </a:cubicBezTo>
                  <a:cubicBezTo>
                    <a:pt x="577" y="115"/>
                    <a:pt x="596" y="107"/>
                    <a:pt x="618" y="103"/>
                  </a:cubicBezTo>
                  <a:cubicBezTo>
                    <a:pt x="621" y="103"/>
                    <a:pt x="623" y="102"/>
                    <a:pt x="627" y="102"/>
                  </a:cubicBezTo>
                  <a:cubicBezTo>
                    <a:pt x="627" y="78"/>
                    <a:pt x="627" y="55"/>
                    <a:pt x="626" y="31"/>
                  </a:cubicBezTo>
                  <a:cubicBezTo>
                    <a:pt x="626" y="30"/>
                    <a:pt x="623" y="27"/>
                    <a:pt x="620" y="26"/>
                  </a:cubicBezTo>
                  <a:cubicBezTo>
                    <a:pt x="619" y="25"/>
                    <a:pt x="616" y="26"/>
                    <a:pt x="614" y="26"/>
                  </a:cubicBezTo>
                  <a:cubicBezTo>
                    <a:pt x="422" y="26"/>
                    <a:pt x="230" y="26"/>
                    <a:pt x="38" y="26"/>
                  </a:cubicBezTo>
                  <a:cubicBezTo>
                    <a:pt x="26" y="26"/>
                    <a:pt x="26" y="26"/>
                    <a:pt x="26" y="37"/>
                  </a:cubicBezTo>
                  <a:cubicBezTo>
                    <a:pt x="26" y="301"/>
                    <a:pt x="26" y="565"/>
                    <a:pt x="26" y="829"/>
                  </a:cubicBezTo>
                  <a:cubicBezTo>
                    <a:pt x="26" y="840"/>
                    <a:pt x="26" y="840"/>
                    <a:pt x="38" y="840"/>
                  </a:cubicBezTo>
                  <a:cubicBezTo>
                    <a:pt x="91" y="840"/>
                    <a:pt x="144" y="840"/>
                    <a:pt x="197" y="840"/>
                  </a:cubicBezTo>
                  <a:cubicBezTo>
                    <a:pt x="204" y="840"/>
                    <a:pt x="211" y="841"/>
                    <a:pt x="214" y="848"/>
                  </a:cubicBezTo>
                  <a:cubicBezTo>
                    <a:pt x="217" y="856"/>
                    <a:pt x="213" y="861"/>
                    <a:pt x="207" y="866"/>
                  </a:cubicBezTo>
                  <a:cubicBezTo>
                    <a:pt x="145" y="866"/>
                    <a:pt x="83" y="866"/>
                    <a:pt x="21" y="86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2"/>
            <p:cNvSpPr>
              <a:spLocks/>
            </p:cNvSpPr>
            <p:nvPr/>
          </p:nvSpPr>
          <p:spPr bwMode="auto">
            <a:xfrm>
              <a:off x="3128963" y="4587875"/>
              <a:ext cx="898525" cy="49213"/>
            </a:xfrm>
            <a:custGeom>
              <a:avLst/>
              <a:gdLst>
                <a:gd name="T0" fmla="*/ 243 w 487"/>
                <a:gd name="T1" fmla="*/ 26 h 26"/>
                <a:gd name="T2" fmla="*/ 16 w 487"/>
                <a:gd name="T3" fmla="*/ 26 h 26"/>
                <a:gd name="T4" fmla="*/ 3 w 487"/>
                <a:gd name="T5" fmla="*/ 21 h 26"/>
                <a:gd name="T6" fmla="*/ 1 w 487"/>
                <a:gd name="T7" fmla="*/ 9 h 26"/>
                <a:gd name="T8" fmla="*/ 11 w 487"/>
                <a:gd name="T9" fmla="*/ 1 h 26"/>
                <a:gd name="T10" fmla="*/ 16 w 487"/>
                <a:gd name="T11" fmla="*/ 1 h 26"/>
                <a:gd name="T12" fmla="*/ 470 w 487"/>
                <a:gd name="T13" fmla="*/ 1 h 26"/>
                <a:gd name="T14" fmla="*/ 485 w 487"/>
                <a:gd name="T15" fmla="*/ 7 h 26"/>
                <a:gd name="T16" fmla="*/ 484 w 487"/>
                <a:gd name="T17" fmla="*/ 19 h 26"/>
                <a:gd name="T18" fmla="*/ 471 w 487"/>
                <a:gd name="T19" fmla="*/ 26 h 26"/>
                <a:gd name="T20" fmla="*/ 308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7" y="26"/>
                    <a:pt x="92" y="26"/>
                    <a:pt x="16" y="26"/>
                  </a:cubicBezTo>
                  <a:cubicBezTo>
                    <a:pt x="12" y="26"/>
                    <a:pt x="6" y="24"/>
                    <a:pt x="3" y="21"/>
                  </a:cubicBezTo>
                  <a:cubicBezTo>
                    <a:pt x="1" y="19"/>
                    <a:pt x="0" y="12"/>
                    <a:pt x="1" y="9"/>
                  </a:cubicBezTo>
                  <a:cubicBezTo>
                    <a:pt x="2" y="5"/>
                    <a:pt x="7" y="3"/>
                    <a:pt x="11" y="1"/>
                  </a:cubicBezTo>
                  <a:cubicBezTo>
                    <a:pt x="12" y="0"/>
                    <a:pt x="14" y="1"/>
                    <a:pt x="16" y="1"/>
                  </a:cubicBezTo>
                  <a:cubicBezTo>
                    <a:pt x="167" y="1"/>
                    <a:pt x="319" y="1"/>
                    <a:pt x="470" y="1"/>
                  </a:cubicBezTo>
                  <a:cubicBezTo>
                    <a:pt x="476" y="1"/>
                    <a:pt x="482" y="1"/>
                    <a:pt x="485" y="7"/>
                  </a:cubicBezTo>
                  <a:cubicBezTo>
                    <a:pt x="486" y="11"/>
                    <a:pt x="487" y="17"/>
                    <a:pt x="484" y="19"/>
                  </a:cubicBezTo>
                  <a:cubicBezTo>
                    <a:pt x="481" y="23"/>
                    <a:pt x="476" y="26"/>
                    <a:pt x="471" y="26"/>
                  </a:cubicBezTo>
                  <a:cubicBezTo>
                    <a:pt x="417" y="26"/>
                    <a:pt x="362" y="26"/>
                    <a:pt x="308" y="26"/>
                  </a:cubicBezTo>
                  <a:cubicBezTo>
                    <a:pt x="286" y="26"/>
                    <a:pt x="265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3128963" y="4340225"/>
              <a:ext cx="898525" cy="49213"/>
            </a:xfrm>
            <a:custGeom>
              <a:avLst/>
              <a:gdLst>
                <a:gd name="T0" fmla="*/ 243 w 487"/>
                <a:gd name="T1" fmla="*/ 1 h 27"/>
                <a:gd name="T2" fmla="*/ 466 w 487"/>
                <a:gd name="T3" fmla="*/ 1 h 27"/>
                <a:gd name="T4" fmla="*/ 474 w 487"/>
                <a:gd name="T5" fmla="*/ 1 h 27"/>
                <a:gd name="T6" fmla="*/ 487 w 487"/>
                <a:gd name="T7" fmla="*/ 14 h 27"/>
                <a:gd name="T8" fmla="*/ 475 w 487"/>
                <a:gd name="T9" fmla="*/ 26 h 27"/>
                <a:gd name="T10" fmla="*/ 465 w 487"/>
                <a:gd name="T11" fmla="*/ 27 h 27"/>
                <a:gd name="T12" fmla="*/ 22 w 487"/>
                <a:gd name="T13" fmla="*/ 27 h 27"/>
                <a:gd name="T14" fmla="*/ 11 w 487"/>
                <a:gd name="T15" fmla="*/ 26 h 27"/>
                <a:gd name="T16" fmla="*/ 0 w 487"/>
                <a:gd name="T17" fmla="*/ 14 h 27"/>
                <a:gd name="T18" fmla="*/ 11 w 487"/>
                <a:gd name="T19" fmla="*/ 1 h 27"/>
                <a:gd name="T20" fmla="*/ 19 w 487"/>
                <a:gd name="T21" fmla="*/ 1 h 27"/>
                <a:gd name="T22" fmla="*/ 243 w 487"/>
                <a:gd name="T2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7">
                  <a:moveTo>
                    <a:pt x="243" y="1"/>
                  </a:moveTo>
                  <a:cubicBezTo>
                    <a:pt x="317" y="1"/>
                    <a:pt x="392" y="1"/>
                    <a:pt x="466" y="1"/>
                  </a:cubicBezTo>
                  <a:cubicBezTo>
                    <a:pt x="469" y="1"/>
                    <a:pt x="471" y="0"/>
                    <a:pt x="474" y="1"/>
                  </a:cubicBezTo>
                  <a:cubicBezTo>
                    <a:pt x="481" y="1"/>
                    <a:pt x="487" y="7"/>
                    <a:pt x="487" y="14"/>
                  </a:cubicBezTo>
                  <a:cubicBezTo>
                    <a:pt x="486" y="21"/>
                    <a:pt x="482" y="26"/>
                    <a:pt x="475" y="26"/>
                  </a:cubicBezTo>
                  <a:cubicBezTo>
                    <a:pt x="471" y="26"/>
                    <a:pt x="468" y="27"/>
                    <a:pt x="465" y="27"/>
                  </a:cubicBezTo>
                  <a:cubicBezTo>
                    <a:pt x="317" y="27"/>
                    <a:pt x="169" y="27"/>
                    <a:pt x="22" y="27"/>
                  </a:cubicBezTo>
                  <a:cubicBezTo>
                    <a:pt x="18" y="27"/>
                    <a:pt x="14" y="26"/>
                    <a:pt x="11" y="26"/>
                  </a:cubicBezTo>
                  <a:cubicBezTo>
                    <a:pt x="4" y="25"/>
                    <a:pt x="0" y="21"/>
                    <a:pt x="0" y="14"/>
                  </a:cubicBezTo>
                  <a:cubicBezTo>
                    <a:pt x="0" y="7"/>
                    <a:pt x="4" y="2"/>
                    <a:pt x="11" y="1"/>
                  </a:cubicBezTo>
                  <a:cubicBezTo>
                    <a:pt x="13" y="0"/>
                    <a:pt x="16" y="1"/>
                    <a:pt x="19" y="1"/>
                  </a:cubicBezTo>
                  <a:cubicBezTo>
                    <a:pt x="94" y="1"/>
                    <a:pt x="168" y="1"/>
                    <a:pt x="243" y="1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4"/>
            <p:cNvSpPr>
              <a:spLocks/>
            </p:cNvSpPr>
            <p:nvPr/>
          </p:nvSpPr>
          <p:spPr bwMode="auto">
            <a:xfrm>
              <a:off x="3128963" y="4465638"/>
              <a:ext cx="898525" cy="47625"/>
            </a:xfrm>
            <a:custGeom>
              <a:avLst/>
              <a:gdLst>
                <a:gd name="T0" fmla="*/ 243 w 487"/>
                <a:gd name="T1" fmla="*/ 26 h 26"/>
                <a:gd name="T2" fmla="*/ 20 w 487"/>
                <a:gd name="T3" fmla="*/ 26 h 26"/>
                <a:gd name="T4" fmla="*/ 12 w 487"/>
                <a:gd name="T5" fmla="*/ 25 h 26"/>
                <a:gd name="T6" fmla="*/ 0 w 487"/>
                <a:gd name="T7" fmla="*/ 13 h 26"/>
                <a:gd name="T8" fmla="*/ 11 w 487"/>
                <a:gd name="T9" fmla="*/ 0 h 26"/>
                <a:gd name="T10" fmla="*/ 18 w 487"/>
                <a:gd name="T11" fmla="*/ 0 h 26"/>
                <a:gd name="T12" fmla="*/ 468 w 487"/>
                <a:gd name="T13" fmla="*/ 0 h 26"/>
                <a:gd name="T14" fmla="*/ 475 w 487"/>
                <a:gd name="T15" fmla="*/ 0 h 26"/>
                <a:gd name="T16" fmla="*/ 487 w 487"/>
                <a:gd name="T17" fmla="*/ 13 h 26"/>
                <a:gd name="T18" fmla="*/ 475 w 487"/>
                <a:gd name="T19" fmla="*/ 25 h 26"/>
                <a:gd name="T20" fmla="*/ 466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9" y="26"/>
                    <a:pt x="94" y="26"/>
                    <a:pt x="20" y="26"/>
                  </a:cubicBezTo>
                  <a:cubicBezTo>
                    <a:pt x="17" y="26"/>
                    <a:pt x="14" y="26"/>
                    <a:pt x="12" y="25"/>
                  </a:cubicBezTo>
                  <a:cubicBezTo>
                    <a:pt x="4" y="25"/>
                    <a:pt x="0" y="20"/>
                    <a:pt x="0" y="13"/>
                  </a:cubicBezTo>
                  <a:cubicBezTo>
                    <a:pt x="0" y="6"/>
                    <a:pt x="4" y="2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168" y="0"/>
                    <a:pt x="318" y="0"/>
                    <a:pt x="468" y="0"/>
                  </a:cubicBezTo>
                  <a:cubicBezTo>
                    <a:pt x="470" y="0"/>
                    <a:pt x="472" y="0"/>
                    <a:pt x="475" y="0"/>
                  </a:cubicBezTo>
                  <a:cubicBezTo>
                    <a:pt x="482" y="1"/>
                    <a:pt x="487" y="6"/>
                    <a:pt x="487" y="13"/>
                  </a:cubicBezTo>
                  <a:cubicBezTo>
                    <a:pt x="487" y="20"/>
                    <a:pt x="482" y="25"/>
                    <a:pt x="475" y="25"/>
                  </a:cubicBezTo>
                  <a:cubicBezTo>
                    <a:pt x="472" y="26"/>
                    <a:pt x="469" y="26"/>
                    <a:pt x="466" y="26"/>
                  </a:cubicBezTo>
                  <a:cubicBezTo>
                    <a:pt x="392" y="26"/>
                    <a:pt x="317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5"/>
            <p:cNvSpPr>
              <a:spLocks/>
            </p:cNvSpPr>
            <p:nvPr/>
          </p:nvSpPr>
          <p:spPr bwMode="auto">
            <a:xfrm>
              <a:off x="3549651" y="4745038"/>
              <a:ext cx="528638" cy="234950"/>
            </a:xfrm>
            <a:custGeom>
              <a:avLst/>
              <a:gdLst>
                <a:gd name="T0" fmla="*/ 191 w 287"/>
                <a:gd name="T1" fmla="*/ 100 h 127"/>
                <a:gd name="T2" fmla="*/ 116 w 287"/>
                <a:gd name="T3" fmla="*/ 102 h 127"/>
                <a:gd name="T4" fmla="*/ 74 w 287"/>
                <a:gd name="T5" fmla="*/ 69 h 127"/>
                <a:gd name="T6" fmla="*/ 68 w 287"/>
                <a:gd name="T7" fmla="*/ 72 h 127"/>
                <a:gd name="T8" fmla="*/ 25 w 287"/>
                <a:gd name="T9" fmla="*/ 104 h 127"/>
                <a:gd name="T10" fmla="*/ 5 w 287"/>
                <a:gd name="T11" fmla="*/ 102 h 127"/>
                <a:gd name="T12" fmla="*/ 10 w 287"/>
                <a:gd name="T13" fmla="*/ 83 h 127"/>
                <a:gd name="T14" fmla="*/ 110 w 287"/>
                <a:gd name="T15" fmla="*/ 6 h 127"/>
                <a:gd name="T16" fmla="*/ 121 w 287"/>
                <a:gd name="T17" fmla="*/ 1 h 127"/>
                <a:gd name="T18" fmla="*/ 132 w 287"/>
                <a:gd name="T19" fmla="*/ 9 h 127"/>
                <a:gd name="T20" fmla="*/ 130 w 287"/>
                <a:gd name="T21" fmla="*/ 22 h 127"/>
                <a:gd name="T22" fmla="*/ 105 w 287"/>
                <a:gd name="T23" fmla="*/ 57 h 127"/>
                <a:gd name="T24" fmla="*/ 102 w 287"/>
                <a:gd name="T25" fmla="*/ 79 h 127"/>
                <a:gd name="T26" fmla="*/ 114 w 287"/>
                <a:gd name="T27" fmla="*/ 69 h 127"/>
                <a:gd name="T28" fmla="*/ 130 w 287"/>
                <a:gd name="T29" fmla="*/ 45 h 127"/>
                <a:gd name="T30" fmla="*/ 148 w 287"/>
                <a:gd name="T31" fmla="*/ 37 h 127"/>
                <a:gd name="T32" fmla="*/ 153 w 287"/>
                <a:gd name="T33" fmla="*/ 56 h 127"/>
                <a:gd name="T34" fmla="*/ 141 w 287"/>
                <a:gd name="T35" fmla="*/ 82 h 127"/>
                <a:gd name="T36" fmla="*/ 150 w 287"/>
                <a:gd name="T37" fmla="*/ 95 h 127"/>
                <a:gd name="T38" fmla="*/ 172 w 287"/>
                <a:gd name="T39" fmla="*/ 77 h 127"/>
                <a:gd name="T40" fmla="*/ 183 w 287"/>
                <a:gd name="T41" fmla="*/ 63 h 127"/>
                <a:gd name="T42" fmla="*/ 196 w 287"/>
                <a:gd name="T43" fmla="*/ 71 h 127"/>
                <a:gd name="T44" fmla="*/ 230 w 287"/>
                <a:gd name="T45" fmla="*/ 81 h 127"/>
                <a:gd name="T46" fmla="*/ 266 w 287"/>
                <a:gd name="T47" fmla="*/ 74 h 127"/>
                <a:gd name="T48" fmla="*/ 284 w 287"/>
                <a:gd name="T49" fmla="*/ 82 h 127"/>
                <a:gd name="T50" fmla="*/ 273 w 287"/>
                <a:gd name="T51" fmla="*/ 99 h 127"/>
                <a:gd name="T52" fmla="*/ 191 w 287"/>
                <a:gd name="T53" fmla="*/ 10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7" h="127">
                  <a:moveTo>
                    <a:pt x="191" y="100"/>
                  </a:moveTo>
                  <a:cubicBezTo>
                    <a:pt x="168" y="127"/>
                    <a:pt x="131" y="126"/>
                    <a:pt x="116" y="102"/>
                  </a:cubicBezTo>
                  <a:cubicBezTo>
                    <a:pt x="88" y="107"/>
                    <a:pt x="75" y="98"/>
                    <a:pt x="74" y="69"/>
                  </a:cubicBezTo>
                  <a:cubicBezTo>
                    <a:pt x="72" y="70"/>
                    <a:pt x="70" y="71"/>
                    <a:pt x="68" y="72"/>
                  </a:cubicBezTo>
                  <a:cubicBezTo>
                    <a:pt x="54" y="83"/>
                    <a:pt x="39" y="93"/>
                    <a:pt x="25" y="104"/>
                  </a:cubicBezTo>
                  <a:cubicBezTo>
                    <a:pt x="17" y="110"/>
                    <a:pt x="9" y="109"/>
                    <a:pt x="5" y="102"/>
                  </a:cubicBezTo>
                  <a:cubicBezTo>
                    <a:pt x="0" y="96"/>
                    <a:pt x="2" y="89"/>
                    <a:pt x="10" y="83"/>
                  </a:cubicBezTo>
                  <a:cubicBezTo>
                    <a:pt x="43" y="57"/>
                    <a:pt x="76" y="32"/>
                    <a:pt x="110" y="6"/>
                  </a:cubicBezTo>
                  <a:cubicBezTo>
                    <a:pt x="113" y="4"/>
                    <a:pt x="118" y="0"/>
                    <a:pt x="121" y="1"/>
                  </a:cubicBezTo>
                  <a:cubicBezTo>
                    <a:pt x="126" y="1"/>
                    <a:pt x="131" y="5"/>
                    <a:pt x="132" y="9"/>
                  </a:cubicBezTo>
                  <a:cubicBezTo>
                    <a:pt x="134" y="13"/>
                    <a:pt x="132" y="19"/>
                    <a:pt x="130" y="22"/>
                  </a:cubicBezTo>
                  <a:cubicBezTo>
                    <a:pt x="122" y="34"/>
                    <a:pt x="113" y="45"/>
                    <a:pt x="105" y="57"/>
                  </a:cubicBezTo>
                  <a:cubicBezTo>
                    <a:pt x="99" y="66"/>
                    <a:pt x="99" y="69"/>
                    <a:pt x="102" y="79"/>
                  </a:cubicBezTo>
                  <a:cubicBezTo>
                    <a:pt x="107" y="75"/>
                    <a:pt x="111" y="73"/>
                    <a:pt x="114" y="69"/>
                  </a:cubicBezTo>
                  <a:cubicBezTo>
                    <a:pt x="120" y="61"/>
                    <a:pt x="125" y="53"/>
                    <a:pt x="130" y="45"/>
                  </a:cubicBezTo>
                  <a:cubicBezTo>
                    <a:pt x="135" y="37"/>
                    <a:pt x="141" y="34"/>
                    <a:pt x="148" y="37"/>
                  </a:cubicBezTo>
                  <a:cubicBezTo>
                    <a:pt x="155" y="41"/>
                    <a:pt x="157" y="47"/>
                    <a:pt x="153" y="56"/>
                  </a:cubicBezTo>
                  <a:cubicBezTo>
                    <a:pt x="149" y="65"/>
                    <a:pt x="145" y="73"/>
                    <a:pt x="141" y="82"/>
                  </a:cubicBezTo>
                  <a:cubicBezTo>
                    <a:pt x="138" y="90"/>
                    <a:pt x="141" y="94"/>
                    <a:pt x="150" y="95"/>
                  </a:cubicBezTo>
                  <a:cubicBezTo>
                    <a:pt x="160" y="95"/>
                    <a:pt x="170" y="87"/>
                    <a:pt x="172" y="77"/>
                  </a:cubicBezTo>
                  <a:cubicBezTo>
                    <a:pt x="173" y="70"/>
                    <a:pt x="176" y="65"/>
                    <a:pt x="183" y="63"/>
                  </a:cubicBezTo>
                  <a:cubicBezTo>
                    <a:pt x="189" y="62"/>
                    <a:pt x="193" y="66"/>
                    <a:pt x="196" y="71"/>
                  </a:cubicBezTo>
                  <a:cubicBezTo>
                    <a:pt x="205" y="82"/>
                    <a:pt x="218" y="82"/>
                    <a:pt x="230" y="81"/>
                  </a:cubicBezTo>
                  <a:cubicBezTo>
                    <a:pt x="242" y="80"/>
                    <a:pt x="254" y="77"/>
                    <a:pt x="266" y="74"/>
                  </a:cubicBezTo>
                  <a:cubicBezTo>
                    <a:pt x="276" y="72"/>
                    <a:pt x="283" y="75"/>
                    <a:pt x="284" y="82"/>
                  </a:cubicBezTo>
                  <a:cubicBezTo>
                    <a:pt x="287" y="90"/>
                    <a:pt x="283" y="96"/>
                    <a:pt x="273" y="99"/>
                  </a:cubicBezTo>
                  <a:cubicBezTo>
                    <a:pt x="246" y="106"/>
                    <a:pt x="219" y="112"/>
                    <a:pt x="191" y="10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6"/>
            <p:cNvSpPr>
              <a:spLocks/>
            </p:cNvSpPr>
            <p:nvPr/>
          </p:nvSpPr>
          <p:spPr bwMode="auto">
            <a:xfrm>
              <a:off x="3128963" y="4216400"/>
              <a:ext cx="796925" cy="47625"/>
            </a:xfrm>
            <a:custGeom>
              <a:avLst/>
              <a:gdLst>
                <a:gd name="T0" fmla="*/ 215 w 432"/>
                <a:gd name="T1" fmla="*/ 26 h 26"/>
                <a:gd name="T2" fmla="*/ 20 w 432"/>
                <a:gd name="T3" fmla="*/ 26 h 26"/>
                <a:gd name="T4" fmla="*/ 0 w 432"/>
                <a:gd name="T5" fmla="*/ 14 h 26"/>
                <a:gd name="T6" fmla="*/ 20 w 432"/>
                <a:gd name="T7" fmla="*/ 0 h 26"/>
                <a:gd name="T8" fmla="*/ 411 w 432"/>
                <a:gd name="T9" fmla="*/ 0 h 26"/>
                <a:gd name="T10" fmla="*/ 431 w 432"/>
                <a:gd name="T11" fmla="*/ 13 h 26"/>
                <a:gd name="T12" fmla="*/ 411 w 432"/>
                <a:gd name="T13" fmla="*/ 26 h 26"/>
                <a:gd name="T14" fmla="*/ 215 w 43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2" h="26">
                  <a:moveTo>
                    <a:pt x="215" y="26"/>
                  </a:moveTo>
                  <a:cubicBezTo>
                    <a:pt x="150" y="26"/>
                    <a:pt x="85" y="26"/>
                    <a:pt x="20" y="26"/>
                  </a:cubicBezTo>
                  <a:cubicBezTo>
                    <a:pt x="6" y="26"/>
                    <a:pt x="0" y="22"/>
                    <a:pt x="0" y="14"/>
                  </a:cubicBezTo>
                  <a:cubicBezTo>
                    <a:pt x="0" y="4"/>
                    <a:pt x="6" y="0"/>
                    <a:pt x="20" y="0"/>
                  </a:cubicBezTo>
                  <a:cubicBezTo>
                    <a:pt x="150" y="0"/>
                    <a:pt x="281" y="0"/>
                    <a:pt x="411" y="0"/>
                  </a:cubicBezTo>
                  <a:cubicBezTo>
                    <a:pt x="425" y="0"/>
                    <a:pt x="431" y="4"/>
                    <a:pt x="431" y="13"/>
                  </a:cubicBezTo>
                  <a:cubicBezTo>
                    <a:pt x="432" y="22"/>
                    <a:pt x="425" y="26"/>
                    <a:pt x="411" y="26"/>
                  </a:cubicBezTo>
                  <a:cubicBezTo>
                    <a:pt x="346" y="26"/>
                    <a:pt x="280" y="26"/>
                    <a:pt x="215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7"/>
            <p:cNvSpPr>
              <a:spLocks/>
            </p:cNvSpPr>
            <p:nvPr/>
          </p:nvSpPr>
          <p:spPr bwMode="auto">
            <a:xfrm>
              <a:off x="3128963" y="4092575"/>
              <a:ext cx="741363" cy="47625"/>
            </a:xfrm>
            <a:custGeom>
              <a:avLst/>
              <a:gdLst>
                <a:gd name="T0" fmla="*/ 201 w 402"/>
                <a:gd name="T1" fmla="*/ 26 h 26"/>
                <a:gd name="T2" fmla="*/ 19 w 402"/>
                <a:gd name="T3" fmla="*/ 26 h 26"/>
                <a:gd name="T4" fmla="*/ 8 w 402"/>
                <a:gd name="T5" fmla="*/ 25 h 26"/>
                <a:gd name="T6" fmla="*/ 0 w 402"/>
                <a:gd name="T7" fmla="*/ 12 h 26"/>
                <a:gd name="T8" fmla="*/ 9 w 402"/>
                <a:gd name="T9" fmla="*/ 1 h 26"/>
                <a:gd name="T10" fmla="*/ 18 w 402"/>
                <a:gd name="T11" fmla="*/ 0 h 26"/>
                <a:gd name="T12" fmla="*/ 383 w 402"/>
                <a:gd name="T13" fmla="*/ 0 h 26"/>
                <a:gd name="T14" fmla="*/ 391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6 h 26"/>
                <a:gd name="T22" fmla="*/ 201 w 402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1" y="26"/>
                  </a:moveTo>
                  <a:cubicBezTo>
                    <a:pt x="140" y="26"/>
                    <a:pt x="80" y="26"/>
                    <a:pt x="19" y="26"/>
                  </a:cubicBezTo>
                  <a:cubicBezTo>
                    <a:pt x="15" y="26"/>
                    <a:pt x="12" y="26"/>
                    <a:pt x="8" y="25"/>
                  </a:cubicBezTo>
                  <a:cubicBezTo>
                    <a:pt x="2" y="23"/>
                    <a:pt x="0" y="18"/>
                    <a:pt x="0" y="12"/>
                  </a:cubicBezTo>
                  <a:cubicBezTo>
                    <a:pt x="0" y="6"/>
                    <a:pt x="3" y="2"/>
                    <a:pt x="9" y="1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140" y="0"/>
                    <a:pt x="262" y="0"/>
                    <a:pt x="383" y="0"/>
                  </a:cubicBezTo>
                  <a:cubicBezTo>
                    <a:pt x="386" y="0"/>
                    <a:pt x="388" y="0"/>
                    <a:pt x="391" y="0"/>
                  </a:cubicBezTo>
                  <a:cubicBezTo>
                    <a:pt x="398" y="1"/>
                    <a:pt x="402" y="6"/>
                    <a:pt x="402" y="13"/>
                  </a:cubicBezTo>
                  <a:cubicBezTo>
                    <a:pt x="402" y="20"/>
                    <a:pt x="398" y="24"/>
                    <a:pt x="391" y="25"/>
                  </a:cubicBezTo>
                  <a:cubicBezTo>
                    <a:pt x="388" y="26"/>
                    <a:pt x="385" y="26"/>
                    <a:pt x="382" y="26"/>
                  </a:cubicBezTo>
                  <a:cubicBezTo>
                    <a:pt x="322" y="26"/>
                    <a:pt x="261" y="26"/>
                    <a:pt x="201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8"/>
            <p:cNvSpPr>
              <a:spLocks/>
            </p:cNvSpPr>
            <p:nvPr/>
          </p:nvSpPr>
          <p:spPr bwMode="auto">
            <a:xfrm>
              <a:off x="3128963" y="3719513"/>
              <a:ext cx="741363" cy="49213"/>
            </a:xfrm>
            <a:custGeom>
              <a:avLst/>
              <a:gdLst>
                <a:gd name="T0" fmla="*/ 200 w 402"/>
                <a:gd name="T1" fmla="*/ 25 h 26"/>
                <a:gd name="T2" fmla="*/ 20 w 402"/>
                <a:gd name="T3" fmla="*/ 25 h 26"/>
                <a:gd name="T4" fmla="*/ 11 w 402"/>
                <a:gd name="T5" fmla="*/ 25 h 26"/>
                <a:gd name="T6" fmla="*/ 0 w 402"/>
                <a:gd name="T7" fmla="*/ 12 h 26"/>
                <a:gd name="T8" fmla="*/ 11 w 402"/>
                <a:gd name="T9" fmla="*/ 0 h 26"/>
                <a:gd name="T10" fmla="*/ 17 w 402"/>
                <a:gd name="T11" fmla="*/ 0 h 26"/>
                <a:gd name="T12" fmla="*/ 385 w 402"/>
                <a:gd name="T13" fmla="*/ 0 h 26"/>
                <a:gd name="T14" fmla="*/ 392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5 h 26"/>
                <a:gd name="T22" fmla="*/ 200 w 402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0" y="25"/>
                  </a:moveTo>
                  <a:cubicBezTo>
                    <a:pt x="140" y="25"/>
                    <a:pt x="80" y="25"/>
                    <a:pt x="20" y="25"/>
                  </a:cubicBezTo>
                  <a:cubicBezTo>
                    <a:pt x="17" y="25"/>
                    <a:pt x="14" y="26"/>
                    <a:pt x="11" y="25"/>
                  </a:cubicBezTo>
                  <a:cubicBezTo>
                    <a:pt x="3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3" y="0"/>
                    <a:pt x="15" y="0"/>
                    <a:pt x="17" y="0"/>
                  </a:cubicBezTo>
                  <a:cubicBezTo>
                    <a:pt x="139" y="0"/>
                    <a:pt x="262" y="0"/>
                    <a:pt x="385" y="0"/>
                  </a:cubicBezTo>
                  <a:cubicBezTo>
                    <a:pt x="387" y="0"/>
                    <a:pt x="390" y="0"/>
                    <a:pt x="392" y="0"/>
                  </a:cubicBezTo>
                  <a:cubicBezTo>
                    <a:pt x="398" y="2"/>
                    <a:pt x="402" y="6"/>
                    <a:pt x="402" y="13"/>
                  </a:cubicBezTo>
                  <a:cubicBezTo>
                    <a:pt x="402" y="19"/>
                    <a:pt x="398" y="24"/>
                    <a:pt x="391" y="25"/>
                  </a:cubicBezTo>
                  <a:cubicBezTo>
                    <a:pt x="388" y="26"/>
                    <a:pt x="385" y="25"/>
                    <a:pt x="382" y="25"/>
                  </a:cubicBezTo>
                  <a:cubicBezTo>
                    <a:pt x="321" y="25"/>
                    <a:pt x="261" y="25"/>
                    <a:pt x="20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9"/>
            <p:cNvSpPr>
              <a:spLocks noEditPoints="1"/>
            </p:cNvSpPr>
            <p:nvPr/>
          </p:nvSpPr>
          <p:spPr bwMode="auto">
            <a:xfrm>
              <a:off x="4030663" y="3843338"/>
              <a:ext cx="298450" cy="269875"/>
            </a:xfrm>
            <a:custGeom>
              <a:avLst/>
              <a:gdLst>
                <a:gd name="T0" fmla="*/ 67 w 162"/>
                <a:gd name="T1" fmla="*/ 48 h 146"/>
                <a:gd name="T2" fmla="*/ 92 w 162"/>
                <a:gd name="T3" fmla="*/ 19 h 146"/>
                <a:gd name="T4" fmla="*/ 145 w 162"/>
                <a:gd name="T5" fmla="*/ 14 h 146"/>
                <a:gd name="T6" fmla="*/ 148 w 162"/>
                <a:gd name="T7" fmla="*/ 67 h 146"/>
                <a:gd name="T8" fmla="*/ 96 w 162"/>
                <a:gd name="T9" fmla="*/ 127 h 146"/>
                <a:gd name="T10" fmla="*/ 42 w 162"/>
                <a:gd name="T11" fmla="*/ 129 h 146"/>
                <a:gd name="T12" fmla="*/ 13 w 162"/>
                <a:gd name="T13" fmla="*/ 96 h 146"/>
                <a:gd name="T14" fmla="*/ 13 w 162"/>
                <a:gd name="T15" fmla="*/ 46 h 146"/>
                <a:gd name="T16" fmla="*/ 64 w 162"/>
                <a:gd name="T17" fmla="*/ 45 h 146"/>
                <a:gd name="T18" fmla="*/ 67 w 162"/>
                <a:gd name="T19" fmla="*/ 48 h 146"/>
                <a:gd name="T20" fmla="*/ 39 w 162"/>
                <a:gd name="T21" fmla="*/ 59 h 146"/>
                <a:gd name="T22" fmla="*/ 30 w 162"/>
                <a:gd name="T23" fmla="*/ 67 h 146"/>
                <a:gd name="T24" fmla="*/ 31 w 162"/>
                <a:gd name="T25" fmla="*/ 78 h 146"/>
                <a:gd name="T26" fmla="*/ 60 w 162"/>
                <a:gd name="T27" fmla="*/ 111 h 146"/>
                <a:gd name="T28" fmla="*/ 77 w 162"/>
                <a:gd name="T29" fmla="*/ 110 h 146"/>
                <a:gd name="T30" fmla="*/ 127 w 162"/>
                <a:gd name="T31" fmla="*/ 50 h 146"/>
                <a:gd name="T32" fmla="*/ 128 w 162"/>
                <a:gd name="T33" fmla="*/ 33 h 146"/>
                <a:gd name="T34" fmla="*/ 111 w 162"/>
                <a:gd name="T35" fmla="*/ 37 h 146"/>
                <a:gd name="T36" fmla="*/ 84 w 162"/>
                <a:gd name="T37" fmla="*/ 68 h 146"/>
                <a:gd name="T38" fmla="*/ 50 w 162"/>
                <a:gd name="T39" fmla="*/ 68 h 146"/>
                <a:gd name="T40" fmla="*/ 39 w 162"/>
                <a:gd name="T41" fmla="*/ 5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46">
                  <a:moveTo>
                    <a:pt x="67" y="48"/>
                  </a:moveTo>
                  <a:cubicBezTo>
                    <a:pt x="76" y="38"/>
                    <a:pt x="84" y="28"/>
                    <a:pt x="92" y="19"/>
                  </a:cubicBezTo>
                  <a:cubicBezTo>
                    <a:pt x="108" y="2"/>
                    <a:pt x="129" y="0"/>
                    <a:pt x="145" y="14"/>
                  </a:cubicBezTo>
                  <a:cubicBezTo>
                    <a:pt x="161" y="27"/>
                    <a:pt x="162" y="50"/>
                    <a:pt x="148" y="67"/>
                  </a:cubicBezTo>
                  <a:cubicBezTo>
                    <a:pt x="130" y="87"/>
                    <a:pt x="113" y="107"/>
                    <a:pt x="96" y="127"/>
                  </a:cubicBezTo>
                  <a:cubicBezTo>
                    <a:pt x="80" y="145"/>
                    <a:pt x="58" y="146"/>
                    <a:pt x="42" y="129"/>
                  </a:cubicBezTo>
                  <a:cubicBezTo>
                    <a:pt x="32" y="119"/>
                    <a:pt x="22" y="108"/>
                    <a:pt x="13" y="96"/>
                  </a:cubicBezTo>
                  <a:cubicBezTo>
                    <a:pt x="0" y="81"/>
                    <a:pt x="0" y="60"/>
                    <a:pt x="13" y="46"/>
                  </a:cubicBezTo>
                  <a:cubicBezTo>
                    <a:pt x="27" y="32"/>
                    <a:pt x="48" y="32"/>
                    <a:pt x="64" y="45"/>
                  </a:cubicBezTo>
                  <a:cubicBezTo>
                    <a:pt x="65" y="46"/>
                    <a:pt x="66" y="47"/>
                    <a:pt x="67" y="48"/>
                  </a:cubicBezTo>
                  <a:close/>
                  <a:moveTo>
                    <a:pt x="39" y="59"/>
                  </a:moveTo>
                  <a:cubicBezTo>
                    <a:pt x="35" y="62"/>
                    <a:pt x="31" y="64"/>
                    <a:pt x="30" y="67"/>
                  </a:cubicBezTo>
                  <a:cubicBezTo>
                    <a:pt x="29" y="70"/>
                    <a:pt x="29" y="76"/>
                    <a:pt x="31" y="78"/>
                  </a:cubicBezTo>
                  <a:cubicBezTo>
                    <a:pt x="40" y="90"/>
                    <a:pt x="50" y="101"/>
                    <a:pt x="60" y="111"/>
                  </a:cubicBezTo>
                  <a:cubicBezTo>
                    <a:pt x="66" y="117"/>
                    <a:pt x="71" y="117"/>
                    <a:pt x="77" y="110"/>
                  </a:cubicBezTo>
                  <a:cubicBezTo>
                    <a:pt x="94" y="90"/>
                    <a:pt x="111" y="70"/>
                    <a:pt x="127" y="50"/>
                  </a:cubicBezTo>
                  <a:cubicBezTo>
                    <a:pt x="133" y="43"/>
                    <a:pt x="133" y="37"/>
                    <a:pt x="128" y="33"/>
                  </a:cubicBezTo>
                  <a:cubicBezTo>
                    <a:pt x="123" y="29"/>
                    <a:pt x="117" y="30"/>
                    <a:pt x="111" y="37"/>
                  </a:cubicBezTo>
                  <a:cubicBezTo>
                    <a:pt x="102" y="47"/>
                    <a:pt x="93" y="58"/>
                    <a:pt x="84" y="68"/>
                  </a:cubicBezTo>
                  <a:cubicBezTo>
                    <a:pt x="72" y="82"/>
                    <a:pt x="63" y="82"/>
                    <a:pt x="50" y="68"/>
                  </a:cubicBezTo>
                  <a:cubicBezTo>
                    <a:pt x="47" y="65"/>
                    <a:pt x="43" y="63"/>
                    <a:pt x="39" y="5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30"/>
            <p:cNvSpPr>
              <a:spLocks/>
            </p:cNvSpPr>
            <p:nvPr/>
          </p:nvSpPr>
          <p:spPr bwMode="auto">
            <a:xfrm>
              <a:off x="3128963" y="3843338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60 w 371"/>
                <a:gd name="T5" fmla="*/ 1 h 26"/>
                <a:gd name="T6" fmla="*/ 371 w 371"/>
                <a:gd name="T7" fmla="*/ 12 h 26"/>
                <a:gd name="T8" fmla="*/ 360 w 371"/>
                <a:gd name="T9" fmla="*/ 26 h 26"/>
                <a:gd name="T10" fmla="*/ 354 w 371"/>
                <a:gd name="T11" fmla="*/ 26 h 26"/>
                <a:gd name="T12" fmla="*/ 17 w 371"/>
                <a:gd name="T13" fmla="*/ 26 h 26"/>
                <a:gd name="T14" fmla="*/ 11 w 371"/>
                <a:gd name="T15" fmla="*/ 26 h 26"/>
                <a:gd name="T16" fmla="*/ 0 w 371"/>
                <a:gd name="T17" fmla="*/ 13 h 26"/>
                <a:gd name="T18" fmla="*/ 11 w 371"/>
                <a:gd name="T19" fmla="*/ 1 h 26"/>
                <a:gd name="T20" fmla="*/ 20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4" y="0"/>
                    <a:pt x="357" y="0"/>
                    <a:pt x="360" y="1"/>
                  </a:cubicBezTo>
                  <a:cubicBezTo>
                    <a:pt x="366" y="2"/>
                    <a:pt x="370" y="6"/>
                    <a:pt x="371" y="12"/>
                  </a:cubicBezTo>
                  <a:cubicBezTo>
                    <a:pt x="371" y="20"/>
                    <a:pt x="367" y="24"/>
                    <a:pt x="360" y="26"/>
                  </a:cubicBezTo>
                  <a:cubicBezTo>
                    <a:pt x="358" y="26"/>
                    <a:pt x="356" y="26"/>
                    <a:pt x="354" y="26"/>
                  </a:cubicBezTo>
                  <a:cubicBezTo>
                    <a:pt x="241" y="26"/>
                    <a:pt x="129" y="26"/>
                    <a:pt x="17" y="26"/>
                  </a:cubicBezTo>
                  <a:cubicBezTo>
                    <a:pt x="15" y="26"/>
                    <a:pt x="13" y="26"/>
                    <a:pt x="11" y="26"/>
                  </a:cubicBezTo>
                  <a:cubicBezTo>
                    <a:pt x="4" y="24"/>
                    <a:pt x="0" y="20"/>
                    <a:pt x="0" y="13"/>
                  </a:cubicBezTo>
                  <a:cubicBezTo>
                    <a:pt x="0" y="6"/>
                    <a:pt x="4" y="2"/>
                    <a:pt x="11" y="1"/>
                  </a:cubicBezTo>
                  <a:cubicBezTo>
                    <a:pt x="14" y="0"/>
                    <a:pt x="17" y="0"/>
                    <a:pt x="20" y="0"/>
                  </a:cubicBezTo>
                  <a:cubicBezTo>
                    <a:pt x="75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31"/>
            <p:cNvSpPr>
              <a:spLocks/>
            </p:cNvSpPr>
            <p:nvPr/>
          </p:nvSpPr>
          <p:spPr bwMode="auto">
            <a:xfrm>
              <a:off x="3128963" y="3968750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59 w 371"/>
                <a:gd name="T5" fmla="*/ 0 h 26"/>
                <a:gd name="T6" fmla="*/ 371 w 371"/>
                <a:gd name="T7" fmla="*/ 12 h 26"/>
                <a:gd name="T8" fmla="*/ 361 w 371"/>
                <a:gd name="T9" fmla="*/ 25 h 26"/>
                <a:gd name="T10" fmla="*/ 351 w 371"/>
                <a:gd name="T11" fmla="*/ 25 h 26"/>
                <a:gd name="T12" fmla="*/ 19 w 371"/>
                <a:gd name="T13" fmla="*/ 25 h 26"/>
                <a:gd name="T14" fmla="*/ 11 w 371"/>
                <a:gd name="T15" fmla="*/ 25 h 26"/>
                <a:gd name="T16" fmla="*/ 0 w 371"/>
                <a:gd name="T17" fmla="*/ 12 h 26"/>
                <a:gd name="T18" fmla="*/ 11 w 371"/>
                <a:gd name="T19" fmla="*/ 0 h 26"/>
                <a:gd name="T20" fmla="*/ 21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3" y="0"/>
                    <a:pt x="356" y="0"/>
                    <a:pt x="359" y="0"/>
                  </a:cubicBezTo>
                  <a:cubicBezTo>
                    <a:pt x="366" y="1"/>
                    <a:pt x="370" y="5"/>
                    <a:pt x="371" y="12"/>
                  </a:cubicBezTo>
                  <a:cubicBezTo>
                    <a:pt x="371" y="19"/>
                    <a:pt x="367" y="23"/>
                    <a:pt x="361" y="25"/>
                  </a:cubicBezTo>
                  <a:cubicBezTo>
                    <a:pt x="358" y="26"/>
                    <a:pt x="354" y="25"/>
                    <a:pt x="351" y="25"/>
                  </a:cubicBezTo>
                  <a:cubicBezTo>
                    <a:pt x="241" y="25"/>
                    <a:pt x="130" y="25"/>
                    <a:pt x="19" y="25"/>
                  </a:cubicBezTo>
                  <a:cubicBezTo>
                    <a:pt x="16" y="25"/>
                    <a:pt x="14" y="26"/>
                    <a:pt x="11" y="25"/>
                  </a:cubicBezTo>
                  <a:cubicBezTo>
                    <a:pt x="4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4" y="0"/>
                    <a:pt x="18" y="0"/>
                    <a:pt x="21" y="0"/>
                  </a:cubicBezTo>
                  <a:cubicBezTo>
                    <a:pt x="76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274546" y="2876647"/>
            <a:ext cx="651134" cy="694149"/>
            <a:chOff x="4762501" y="-1588"/>
            <a:chExt cx="1225550" cy="1306513"/>
          </a:xfrm>
        </p:grpSpPr>
        <p:sp>
          <p:nvSpPr>
            <p:cNvPr id="108" name="Freeform 32"/>
            <p:cNvSpPr>
              <a:spLocks noEditPoints="1"/>
            </p:cNvSpPr>
            <p:nvPr/>
          </p:nvSpPr>
          <p:spPr bwMode="auto">
            <a:xfrm>
              <a:off x="4762501" y="-1588"/>
              <a:ext cx="1225550" cy="1306513"/>
            </a:xfrm>
            <a:custGeom>
              <a:avLst/>
              <a:gdLst>
                <a:gd name="T0" fmla="*/ 120 w 664"/>
                <a:gd name="T1" fmla="*/ 532 h 709"/>
                <a:gd name="T2" fmla="*/ 120 w 664"/>
                <a:gd name="T3" fmla="*/ 555 h 709"/>
                <a:gd name="T4" fmla="*/ 27 w 664"/>
                <a:gd name="T5" fmla="*/ 555 h 709"/>
                <a:gd name="T6" fmla="*/ 26 w 664"/>
                <a:gd name="T7" fmla="*/ 557 h 709"/>
                <a:gd name="T8" fmla="*/ 27 w 664"/>
                <a:gd name="T9" fmla="*/ 636 h 709"/>
                <a:gd name="T10" fmla="*/ 85 w 664"/>
                <a:gd name="T11" fmla="*/ 685 h 709"/>
                <a:gd name="T12" fmla="*/ 142 w 664"/>
                <a:gd name="T13" fmla="*/ 636 h 709"/>
                <a:gd name="T14" fmla="*/ 143 w 664"/>
                <a:gd name="T15" fmla="*/ 620 h 709"/>
                <a:gd name="T16" fmla="*/ 143 w 664"/>
                <a:gd name="T17" fmla="*/ 39 h 709"/>
                <a:gd name="T18" fmla="*/ 182 w 664"/>
                <a:gd name="T19" fmla="*/ 0 h 709"/>
                <a:gd name="T20" fmla="*/ 625 w 664"/>
                <a:gd name="T21" fmla="*/ 0 h 709"/>
                <a:gd name="T22" fmla="*/ 663 w 664"/>
                <a:gd name="T23" fmla="*/ 39 h 709"/>
                <a:gd name="T24" fmla="*/ 663 w 664"/>
                <a:gd name="T25" fmla="*/ 623 h 709"/>
                <a:gd name="T26" fmla="*/ 578 w 664"/>
                <a:gd name="T27" fmla="*/ 709 h 709"/>
                <a:gd name="T28" fmla="*/ 87 w 664"/>
                <a:gd name="T29" fmla="*/ 709 h 709"/>
                <a:gd name="T30" fmla="*/ 2 w 664"/>
                <a:gd name="T31" fmla="*/ 623 h 709"/>
                <a:gd name="T32" fmla="*/ 2 w 664"/>
                <a:gd name="T33" fmla="*/ 546 h 709"/>
                <a:gd name="T34" fmla="*/ 16 w 664"/>
                <a:gd name="T35" fmla="*/ 532 h 709"/>
                <a:gd name="T36" fmla="*/ 120 w 664"/>
                <a:gd name="T37" fmla="*/ 532 h 709"/>
                <a:gd name="T38" fmla="*/ 143 w 664"/>
                <a:gd name="T39" fmla="*/ 685 h 709"/>
                <a:gd name="T40" fmla="*/ 150 w 664"/>
                <a:gd name="T41" fmla="*/ 685 h 709"/>
                <a:gd name="T42" fmla="*/ 578 w 664"/>
                <a:gd name="T43" fmla="*/ 685 h 709"/>
                <a:gd name="T44" fmla="*/ 595 w 664"/>
                <a:gd name="T45" fmla="*/ 683 h 709"/>
                <a:gd name="T46" fmla="*/ 640 w 664"/>
                <a:gd name="T47" fmla="*/ 622 h 709"/>
                <a:gd name="T48" fmla="*/ 640 w 664"/>
                <a:gd name="T49" fmla="*/ 42 h 709"/>
                <a:gd name="T50" fmla="*/ 621 w 664"/>
                <a:gd name="T51" fmla="*/ 24 h 709"/>
                <a:gd name="T52" fmla="*/ 186 w 664"/>
                <a:gd name="T53" fmla="*/ 24 h 709"/>
                <a:gd name="T54" fmla="*/ 167 w 664"/>
                <a:gd name="T55" fmla="*/ 43 h 709"/>
                <a:gd name="T56" fmla="*/ 167 w 664"/>
                <a:gd name="T57" fmla="*/ 623 h 709"/>
                <a:gd name="T58" fmla="*/ 164 w 664"/>
                <a:gd name="T59" fmla="*/ 647 h 709"/>
                <a:gd name="T60" fmla="*/ 143 w 664"/>
                <a:gd name="T61" fmla="*/ 68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09">
                  <a:moveTo>
                    <a:pt x="120" y="532"/>
                  </a:moveTo>
                  <a:cubicBezTo>
                    <a:pt x="120" y="540"/>
                    <a:pt x="120" y="547"/>
                    <a:pt x="120" y="555"/>
                  </a:cubicBezTo>
                  <a:cubicBezTo>
                    <a:pt x="88" y="555"/>
                    <a:pt x="57" y="555"/>
                    <a:pt x="27" y="555"/>
                  </a:cubicBezTo>
                  <a:cubicBezTo>
                    <a:pt x="26" y="556"/>
                    <a:pt x="26" y="556"/>
                    <a:pt x="26" y="557"/>
                  </a:cubicBezTo>
                  <a:cubicBezTo>
                    <a:pt x="26" y="583"/>
                    <a:pt x="25" y="610"/>
                    <a:pt x="27" y="636"/>
                  </a:cubicBezTo>
                  <a:cubicBezTo>
                    <a:pt x="30" y="664"/>
                    <a:pt x="56" y="685"/>
                    <a:pt x="85" y="685"/>
                  </a:cubicBezTo>
                  <a:cubicBezTo>
                    <a:pt x="113" y="685"/>
                    <a:pt x="138" y="664"/>
                    <a:pt x="142" y="636"/>
                  </a:cubicBezTo>
                  <a:cubicBezTo>
                    <a:pt x="143" y="630"/>
                    <a:pt x="143" y="625"/>
                    <a:pt x="143" y="620"/>
                  </a:cubicBezTo>
                  <a:cubicBezTo>
                    <a:pt x="143" y="426"/>
                    <a:pt x="144" y="233"/>
                    <a:pt x="143" y="39"/>
                  </a:cubicBezTo>
                  <a:cubicBezTo>
                    <a:pt x="143" y="16"/>
                    <a:pt x="161" y="0"/>
                    <a:pt x="182" y="0"/>
                  </a:cubicBezTo>
                  <a:cubicBezTo>
                    <a:pt x="330" y="0"/>
                    <a:pt x="477" y="0"/>
                    <a:pt x="625" y="0"/>
                  </a:cubicBezTo>
                  <a:cubicBezTo>
                    <a:pt x="649" y="0"/>
                    <a:pt x="663" y="14"/>
                    <a:pt x="663" y="39"/>
                  </a:cubicBezTo>
                  <a:cubicBezTo>
                    <a:pt x="663" y="233"/>
                    <a:pt x="663" y="428"/>
                    <a:pt x="663" y="623"/>
                  </a:cubicBezTo>
                  <a:cubicBezTo>
                    <a:pt x="664" y="671"/>
                    <a:pt x="626" y="709"/>
                    <a:pt x="578" y="709"/>
                  </a:cubicBezTo>
                  <a:cubicBezTo>
                    <a:pt x="414" y="708"/>
                    <a:pt x="251" y="708"/>
                    <a:pt x="87" y="709"/>
                  </a:cubicBezTo>
                  <a:cubicBezTo>
                    <a:pt x="40" y="709"/>
                    <a:pt x="0" y="671"/>
                    <a:pt x="2" y="623"/>
                  </a:cubicBezTo>
                  <a:cubicBezTo>
                    <a:pt x="2" y="598"/>
                    <a:pt x="2" y="572"/>
                    <a:pt x="2" y="546"/>
                  </a:cubicBezTo>
                  <a:cubicBezTo>
                    <a:pt x="2" y="536"/>
                    <a:pt x="5" y="532"/>
                    <a:pt x="16" y="532"/>
                  </a:cubicBezTo>
                  <a:cubicBezTo>
                    <a:pt x="50" y="532"/>
                    <a:pt x="85" y="532"/>
                    <a:pt x="120" y="532"/>
                  </a:cubicBezTo>
                  <a:close/>
                  <a:moveTo>
                    <a:pt x="143" y="685"/>
                  </a:moveTo>
                  <a:cubicBezTo>
                    <a:pt x="146" y="685"/>
                    <a:pt x="148" y="685"/>
                    <a:pt x="150" y="685"/>
                  </a:cubicBezTo>
                  <a:cubicBezTo>
                    <a:pt x="292" y="685"/>
                    <a:pt x="435" y="685"/>
                    <a:pt x="578" y="685"/>
                  </a:cubicBezTo>
                  <a:cubicBezTo>
                    <a:pt x="584" y="685"/>
                    <a:pt x="590" y="684"/>
                    <a:pt x="595" y="683"/>
                  </a:cubicBezTo>
                  <a:cubicBezTo>
                    <a:pt x="623" y="676"/>
                    <a:pt x="640" y="653"/>
                    <a:pt x="640" y="622"/>
                  </a:cubicBezTo>
                  <a:cubicBezTo>
                    <a:pt x="640" y="429"/>
                    <a:pt x="640" y="235"/>
                    <a:pt x="640" y="42"/>
                  </a:cubicBezTo>
                  <a:cubicBezTo>
                    <a:pt x="640" y="27"/>
                    <a:pt x="636" y="24"/>
                    <a:pt x="621" y="24"/>
                  </a:cubicBezTo>
                  <a:cubicBezTo>
                    <a:pt x="476" y="24"/>
                    <a:pt x="331" y="24"/>
                    <a:pt x="186" y="24"/>
                  </a:cubicBezTo>
                  <a:cubicBezTo>
                    <a:pt x="170" y="24"/>
                    <a:pt x="167" y="27"/>
                    <a:pt x="167" y="43"/>
                  </a:cubicBezTo>
                  <a:cubicBezTo>
                    <a:pt x="167" y="236"/>
                    <a:pt x="167" y="429"/>
                    <a:pt x="167" y="623"/>
                  </a:cubicBezTo>
                  <a:cubicBezTo>
                    <a:pt x="167" y="631"/>
                    <a:pt x="166" y="639"/>
                    <a:pt x="164" y="647"/>
                  </a:cubicBezTo>
                  <a:cubicBezTo>
                    <a:pt x="161" y="661"/>
                    <a:pt x="153" y="673"/>
                    <a:pt x="143" y="68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33"/>
            <p:cNvSpPr>
              <a:spLocks noEditPoints="1"/>
            </p:cNvSpPr>
            <p:nvPr/>
          </p:nvSpPr>
          <p:spPr bwMode="auto">
            <a:xfrm>
              <a:off x="5503863" y="106363"/>
              <a:ext cx="204788" cy="244475"/>
            </a:xfrm>
            <a:custGeom>
              <a:avLst/>
              <a:gdLst>
                <a:gd name="T0" fmla="*/ 66 w 111"/>
                <a:gd name="T1" fmla="*/ 0 h 132"/>
                <a:gd name="T2" fmla="*/ 94 w 111"/>
                <a:gd name="T3" fmla="*/ 0 h 132"/>
                <a:gd name="T4" fmla="*/ 105 w 111"/>
                <a:gd name="T5" fmla="*/ 19 h 132"/>
                <a:gd name="T6" fmla="*/ 89 w 111"/>
                <a:gd name="T7" fmla="*/ 43 h 132"/>
                <a:gd name="T8" fmla="*/ 88 w 111"/>
                <a:gd name="T9" fmla="*/ 53 h 132"/>
                <a:gd name="T10" fmla="*/ 80 w 111"/>
                <a:gd name="T11" fmla="*/ 90 h 132"/>
                <a:gd name="T12" fmla="*/ 34 w 111"/>
                <a:gd name="T13" fmla="*/ 126 h 132"/>
                <a:gd name="T14" fmla="*/ 18 w 111"/>
                <a:gd name="T15" fmla="*/ 128 h 132"/>
                <a:gd name="T16" fmla="*/ 14 w 111"/>
                <a:gd name="T17" fmla="*/ 112 h 132"/>
                <a:gd name="T18" fmla="*/ 22 w 111"/>
                <a:gd name="T19" fmla="*/ 80 h 132"/>
                <a:gd name="T20" fmla="*/ 20 w 111"/>
                <a:gd name="T21" fmla="*/ 71 h 132"/>
                <a:gd name="T22" fmla="*/ 6 w 111"/>
                <a:gd name="T23" fmla="*/ 57 h 132"/>
                <a:gd name="T24" fmla="*/ 4 w 111"/>
                <a:gd name="T25" fmla="*/ 40 h 132"/>
                <a:gd name="T26" fmla="*/ 27 w 111"/>
                <a:gd name="T27" fmla="*/ 6 h 132"/>
                <a:gd name="T28" fmla="*/ 38 w 111"/>
                <a:gd name="T29" fmla="*/ 0 h 132"/>
                <a:gd name="T30" fmla="*/ 66 w 111"/>
                <a:gd name="T31" fmla="*/ 0 h 132"/>
                <a:gd name="T32" fmla="*/ 68 w 111"/>
                <a:gd name="T33" fmla="*/ 69 h 132"/>
                <a:gd name="T34" fmla="*/ 61 w 111"/>
                <a:gd name="T35" fmla="*/ 46 h 132"/>
                <a:gd name="T36" fmla="*/ 73 w 111"/>
                <a:gd name="T37" fmla="*/ 24 h 132"/>
                <a:gd name="T38" fmla="*/ 59 w 111"/>
                <a:gd name="T39" fmla="*/ 24 h 132"/>
                <a:gd name="T40" fmla="*/ 35 w 111"/>
                <a:gd name="T41" fmla="*/ 36 h 132"/>
                <a:gd name="T42" fmla="*/ 37 w 111"/>
                <a:gd name="T43" fmla="*/ 54 h 132"/>
                <a:gd name="T44" fmla="*/ 46 w 111"/>
                <a:gd name="T45" fmla="*/ 84 h 132"/>
                <a:gd name="T46" fmla="*/ 47 w 111"/>
                <a:gd name="T47" fmla="*/ 86 h 132"/>
                <a:gd name="T48" fmla="*/ 68 w 111"/>
                <a:gd name="T49" fmla="*/ 6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1" h="132">
                  <a:moveTo>
                    <a:pt x="66" y="0"/>
                  </a:moveTo>
                  <a:cubicBezTo>
                    <a:pt x="76" y="0"/>
                    <a:pt x="85" y="0"/>
                    <a:pt x="94" y="0"/>
                  </a:cubicBezTo>
                  <a:cubicBezTo>
                    <a:pt x="106" y="0"/>
                    <a:pt x="111" y="10"/>
                    <a:pt x="105" y="19"/>
                  </a:cubicBezTo>
                  <a:cubicBezTo>
                    <a:pt x="100" y="28"/>
                    <a:pt x="95" y="35"/>
                    <a:pt x="89" y="43"/>
                  </a:cubicBezTo>
                  <a:cubicBezTo>
                    <a:pt x="87" y="47"/>
                    <a:pt x="86" y="50"/>
                    <a:pt x="88" y="53"/>
                  </a:cubicBezTo>
                  <a:cubicBezTo>
                    <a:pt x="102" y="77"/>
                    <a:pt x="96" y="76"/>
                    <a:pt x="80" y="90"/>
                  </a:cubicBezTo>
                  <a:cubicBezTo>
                    <a:pt x="65" y="102"/>
                    <a:pt x="50" y="114"/>
                    <a:pt x="34" y="126"/>
                  </a:cubicBezTo>
                  <a:cubicBezTo>
                    <a:pt x="29" y="130"/>
                    <a:pt x="24" y="132"/>
                    <a:pt x="18" y="128"/>
                  </a:cubicBezTo>
                  <a:cubicBezTo>
                    <a:pt x="13" y="124"/>
                    <a:pt x="12" y="119"/>
                    <a:pt x="14" y="112"/>
                  </a:cubicBezTo>
                  <a:cubicBezTo>
                    <a:pt x="17" y="102"/>
                    <a:pt x="19" y="91"/>
                    <a:pt x="22" y="80"/>
                  </a:cubicBezTo>
                  <a:cubicBezTo>
                    <a:pt x="23" y="76"/>
                    <a:pt x="22" y="73"/>
                    <a:pt x="20" y="71"/>
                  </a:cubicBezTo>
                  <a:cubicBezTo>
                    <a:pt x="15" y="66"/>
                    <a:pt x="10" y="61"/>
                    <a:pt x="6" y="57"/>
                  </a:cubicBezTo>
                  <a:cubicBezTo>
                    <a:pt x="1" y="52"/>
                    <a:pt x="0" y="46"/>
                    <a:pt x="4" y="40"/>
                  </a:cubicBezTo>
                  <a:cubicBezTo>
                    <a:pt x="11" y="29"/>
                    <a:pt x="18" y="17"/>
                    <a:pt x="27" y="6"/>
                  </a:cubicBezTo>
                  <a:cubicBezTo>
                    <a:pt x="29" y="3"/>
                    <a:pt x="34" y="1"/>
                    <a:pt x="38" y="0"/>
                  </a:cubicBezTo>
                  <a:cubicBezTo>
                    <a:pt x="47" y="0"/>
                    <a:pt x="57" y="0"/>
                    <a:pt x="66" y="0"/>
                  </a:cubicBezTo>
                  <a:close/>
                  <a:moveTo>
                    <a:pt x="68" y="69"/>
                  </a:moveTo>
                  <a:cubicBezTo>
                    <a:pt x="65" y="60"/>
                    <a:pt x="60" y="52"/>
                    <a:pt x="61" y="46"/>
                  </a:cubicBezTo>
                  <a:cubicBezTo>
                    <a:pt x="62" y="38"/>
                    <a:pt x="68" y="32"/>
                    <a:pt x="73" y="24"/>
                  </a:cubicBezTo>
                  <a:cubicBezTo>
                    <a:pt x="68" y="24"/>
                    <a:pt x="63" y="24"/>
                    <a:pt x="59" y="24"/>
                  </a:cubicBezTo>
                  <a:cubicBezTo>
                    <a:pt x="48" y="22"/>
                    <a:pt x="40" y="26"/>
                    <a:pt x="35" y="36"/>
                  </a:cubicBezTo>
                  <a:cubicBezTo>
                    <a:pt x="29" y="46"/>
                    <a:pt x="28" y="46"/>
                    <a:pt x="37" y="54"/>
                  </a:cubicBezTo>
                  <a:cubicBezTo>
                    <a:pt x="47" y="62"/>
                    <a:pt x="52" y="71"/>
                    <a:pt x="46" y="84"/>
                  </a:cubicBezTo>
                  <a:cubicBezTo>
                    <a:pt x="46" y="84"/>
                    <a:pt x="46" y="85"/>
                    <a:pt x="47" y="86"/>
                  </a:cubicBezTo>
                  <a:cubicBezTo>
                    <a:pt x="54" y="80"/>
                    <a:pt x="61" y="74"/>
                    <a:pt x="68" y="6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5316538" y="103188"/>
              <a:ext cx="206375" cy="242888"/>
            </a:xfrm>
            <a:custGeom>
              <a:avLst/>
              <a:gdLst>
                <a:gd name="T0" fmla="*/ 56 w 112"/>
                <a:gd name="T1" fmla="*/ 132 h 132"/>
                <a:gd name="T2" fmla="*/ 12 w 112"/>
                <a:gd name="T3" fmla="*/ 70 h 132"/>
                <a:gd name="T4" fmla="*/ 47 w 112"/>
                <a:gd name="T5" fmla="*/ 7 h 132"/>
                <a:gd name="T6" fmla="*/ 66 w 112"/>
                <a:gd name="T7" fmla="*/ 7 h 132"/>
                <a:gd name="T8" fmla="*/ 100 w 112"/>
                <a:gd name="T9" fmla="*/ 71 h 132"/>
                <a:gd name="T10" fmla="*/ 56 w 112"/>
                <a:gd name="T11" fmla="*/ 132 h 132"/>
                <a:gd name="T12" fmla="*/ 58 w 112"/>
                <a:gd name="T13" fmla="*/ 37 h 132"/>
                <a:gd name="T14" fmla="*/ 54 w 112"/>
                <a:gd name="T15" fmla="*/ 37 h 132"/>
                <a:gd name="T16" fmla="*/ 34 w 112"/>
                <a:gd name="T17" fmla="*/ 78 h 132"/>
                <a:gd name="T18" fmla="*/ 42 w 112"/>
                <a:gd name="T19" fmla="*/ 104 h 132"/>
                <a:gd name="T20" fmla="*/ 70 w 112"/>
                <a:gd name="T21" fmla="*/ 104 h 132"/>
                <a:gd name="T22" fmla="*/ 78 w 112"/>
                <a:gd name="T23" fmla="*/ 79 h 132"/>
                <a:gd name="T24" fmla="*/ 58 w 112"/>
                <a:gd name="T25" fmla="*/ 3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32">
                  <a:moveTo>
                    <a:pt x="56" y="132"/>
                  </a:moveTo>
                  <a:cubicBezTo>
                    <a:pt x="24" y="132"/>
                    <a:pt x="0" y="100"/>
                    <a:pt x="12" y="70"/>
                  </a:cubicBezTo>
                  <a:cubicBezTo>
                    <a:pt x="21" y="48"/>
                    <a:pt x="34" y="28"/>
                    <a:pt x="47" y="7"/>
                  </a:cubicBezTo>
                  <a:cubicBezTo>
                    <a:pt x="51" y="0"/>
                    <a:pt x="61" y="0"/>
                    <a:pt x="66" y="7"/>
                  </a:cubicBezTo>
                  <a:cubicBezTo>
                    <a:pt x="78" y="28"/>
                    <a:pt x="91" y="48"/>
                    <a:pt x="100" y="71"/>
                  </a:cubicBezTo>
                  <a:cubicBezTo>
                    <a:pt x="112" y="100"/>
                    <a:pt x="89" y="132"/>
                    <a:pt x="56" y="132"/>
                  </a:cubicBezTo>
                  <a:close/>
                  <a:moveTo>
                    <a:pt x="58" y="37"/>
                  </a:moveTo>
                  <a:cubicBezTo>
                    <a:pt x="57" y="37"/>
                    <a:pt x="55" y="37"/>
                    <a:pt x="54" y="37"/>
                  </a:cubicBezTo>
                  <a:cubicBezTo>
                    <a:pt x="48" y="51"/>
                    <a:pt x="40" y="64"/>
                    <a:pt x="34" y="78"/>
                  </a:cubicBezTo>
                  <a:cubicBezTo>
                    <a:pt x="30" y="88"/>
                    <a:pt x="34" y="98"/>
                    <a:pt x="42" y="104"/>
                  </a:cubicBezTo>
                  <a:cubicBezTo>
                    <a:pt x="51" y="110"/>
                    <a:pt x="61" y="110"/>
                    <a:pt x="70" y="104"/>
                  </a:cubicBezTo>
                  <a:cubicBezTo>
                    <a:pt x="78" y="98"/>
                    <a:pt x="82" y="88"/>
                    <a:pt x="78" y="79"/>
                  </a:cubicBezTo>
                  <a:cubicBezTo>
                    <a:pt x="72" y="64"/>
                    <a:pt x="65" y="51"/>
                    <a:pt x="58" y="3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5159376" y="935038"/>
              <a:ext cx="282575" cy="41275"/>
            </a:xfrm>
            <a:custGeom>
              <a:avLst/>
              <a:gdLst>
                <a:gd name="T0" fmla="*/ 0 w 153"/>
                <a:gd name="T1" fmla="*/ 23 h 23"/>
                <a:gd name="T2" fmla="*/ 0 w 153"/>
                <a:gd name="T3" fmla="*/ 0 h 23"/>
                <a:gd name="T4" fmla="*/ 153 w 153"/>
                <a:gd name="T5" fmla="*/ 0 h 23"/>
                <a:gd name="T6" fmla="*/ 153 w 153"/>
                <a:gd name="T7" fmla="*/ 23 h 23"/>
                <a:gd name="T8" fmla="*/ 0 w 15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51" y="0"/>
                    <a:pt x="101" y="0"/>
                    <a:pt x="153" y="0"/>
                  </a:cubicBezTo>
                  <a:cubicBezTo>
                    <a:pt x="153" y="8"/>
                    <a:pt x="153" y="15"/>
                    <a:pt x="153" y="23"/>
                  </a:cubicBezTo>
                  <a:cubicBezTo>
                    <a:pt x="102" y="23"/>
                    <a:pt x="51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36"/>
            <p:cNvSpPr>
              <a:spLocks/>
            </p:cNvSpPr>
            <p:nvPr/>
          </p:nvSpPr>
          <p:spPr bwMode="auto">
            <a:xfrm>
              <a:off x="5310188" y="847725"/>
              <a:ext cx="260350" cy="42863"/>
            </a:xfrm>
            <a:custGeom>
              <a:avLst/>
              <a:gdLst>
                <a:gd name="T0" fmla="*/ 141 w 141"/>
                <a:gd name="T1" fmla="*/ 0 h 23"/>
                <a:gd name="T2" fmla="*/ 141 w 141"/>
                <a:gd name="T3" fmla="*/ 23 h 23"/>
                <a:gd name="T4" fmla="*/ 0 w 141"/>
                <a:gd name="T5" fmla="*/ 23 h 23"/>
                <a:gd name="T6" fmla="*/ 0 w 141"/>
                <a:gd name="T7" fmla="*/ 0 h 23"/>
                <a:gd name="T8" fmla="*/ 141 w 1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23">
                  <a:moveTo>
                    <a:pt x="141" y="0"/>
                  </a:moveTo>
                  <a:cubicBezTo>
                    <a:pt x="141" y="8"/>
                    <a:pt x="141" y="15"/>
                    <a:pt x="141" y="23"/>
                  </a:cubicBezTo>
                  <a:cubicBezTo>
                    <a:pt x="94" y="23"/>
                    <a:pt x="48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47" y="0"/>
                    <a:pt x="94" y="0"/>
                    <a:pt x="141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37"/>
            <p:cNvSpPr>
              <a:spLocks/>
            </p:cNvSpPr>
            <p:nvPr/>
          </p:nvSpPr>
          <p:spPr bwMode="auto">
            <a:xfrm>
              <a:off x="5166172" y="652463"/>
              <a:ext cx="238125" cy="42863"/>
            </a:xfrm>
            <a:custGeom>
              <a:avLst/>
              <a:gdLst>
                <a:gd name="T0" fmla="*/ 0 w 129"/>
                <a:gd name="T1" fmla="*/ 23 h 23"/>
                <a:gd name="T2" fmla="*/ 0 w 129"/>
                <a:gd name="T3" fmla="*/ 0 h 23"/>
                <a:gd name="T4" fmla="*/ 129 w 129"/>
                <a:gd name="T5" fmla="*/ 0 h 23"/>
                <a:gd name="T6" fmla="*/ 129 w 129"/>
                <a:gd name="T7" fmla="*/ 23 h 23"/>
                <a:gd name="T8" fmla="*/ 0 w 12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23">
                  <a:moveTo>
                    <a:pt x="0" y="23"/>
                  </a:moveTo>
                  <a:cubicBezTo>
                    <a:pt x="0" y="15"/>
                    <a:pt x="0" y="7"/>
                    <a:pt x="0" y="0"/>
                  </a:cubicBezTo>
                  <a:cubicBezTo>
                    <a:pt x="43" y="0"/>
                    <a:pt x="85" y="0"/>
                    <a:pt x="129" y="0"/>
                  </a:cubicBezTo>
                  <a:cubicBezTo>
                    <a:pt x="129" y="7"/>
                    <a:pt x="129" y="15"/>
                    <a:pt x="129" y="23"/>
                  </a:cubicBezTo>
                  <a:cubicBezTo>
                    <a:pt x="86" y="23"/>
                    <a:pt x="4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38"/>
            <p:cNvSpPr>
              <a:spLocks/>
            </p:cNvSpPr>
            <p:nvPr/>
          </p:nvSpPr>
          <p:spPr bwMode="auto">
            <a:xfrm>
              <a:off x="5166172" y="544513"/>
              <a:ext cx="215900" cy="41275"/>
            </a:xfrm>
            <a:custGeom>
              <a:avLst/>
              <a:gdLst>
                <a:gd name="T0" fmla="*/ 0 w 117"/>
                <a:gd name="T1" fmla="*/ 0 h 23"/>
                <a:gd name="T2" fmla="*/ 117 w 117"/>
                <a:gd name="T3" fmla="*/ 0 h 23"/>
                <a:gd name="T4" fmla="*/ 117 w 117"/>
                <a:gd name="T5" fmla="*/ 23 h 23"/>
                <a:gd name="T6" fmla="*/ 0 w 117"/>
                <a:gd name="T7" fmla="*/ 23 h 23"/>
                <a:gd name="T8" fmla="*/ 0 w 1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3">
                  <a:moveTo>
                    <a:pt x="0" y="0"/>
                  </a:moveTo>
                  <a:cubicBezTo>
                    <a:pt x="39" y="0"/>
                    <a:pt x="78" y="0"/>
                    <a:pt x="117" y="0"/>
                  </a:cubicBezTo>
                  <a:cubicBezTo>
                    <a:pt x="117" y="7"/>
                    <a:pt x="117" y="15"/>
                    <a:pt x="117" y="23"/>
                  </a:cubicBezTo>
                  <a:cubicBezTo>
                    <a:pt x="78" y="23"/>
                    <a:pt x="39" y="23"/>
                    <a:pt x="0" y="23"/>
                  </a:cubicBezTo>
                  <a:cubicBezTo>
                    <a:pt x="0" y="15"/>
                    <a:pt x="0" y="7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9"/>
            <p:cNvSpPr>
              <a:spLocks/>
            </p:cNvSpPr>
            <p:nvPr/>
          </p:nvSpPr>
          <p:spPr bwMode="auto">
            <a:xfrm>
              <a:off x="5638801" y="1154113"/>
              <a:ext cx="215900" cy="39688"/>
            </a:xfrm>
            <a:custGeom>
              <a:avLst/>
              <a:gdLst>
                <a:gd name="T0" fmla="*/ 0 w 117"/>
                <a:gd name="T1" fmla="*/ 22 h 22"/>
                <a:gd name="T2" fmla="*/ 0 w 117"/>
                <a:gd name="T3" fmla="*/ 0 h 22"/>
                <a:gd name="T4" fmla="*/ 117 w 117"/>
                <a:gd name="T5" fmla="*/ 0 h 22"/>
                <a:gd name="T6" fmla="*/ 117 w 117"/>
                <a:gd name="T7" fmla="*/ 22 h 22"/>
                <a:gd name="T8" fmla="*/ 0 w 11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39" y="0"/>
                    <a:pt x="77" y="0"/>
                    <a:pt x="117" y="0"/>
                  </a:cubicBezTo>
                  <a:cubicBezTo>
                    <a:pt x="117" y="7"/>
                    <a:pt x="117" y="14"/>
                    <a:pt x="117" y="22"/>
                  </a:cubicBezTo>
                  <a:cubicBezTo>
                    <a:pt x="78" y="22"/>
                    <a:pt x="39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40"/>
            <p:cNvSpPr>
              <a:spLocks/>
            </p:cNvSpPr>
            <p:nvPr/>
          </p:nvSpPr>
          <p:spPr bwMode="auto">
            <a:xfrm>
              <a:off x="5530851" y="1065213"/>
              <a:ext cx="171450" cy="42863"/>
            </a:xfrm>
            <a:custGeom>
              <a:avLst/>
              <a:gdLst>
                <a:gd name="T0" fmla="*/ 93 w 93"/>
                <a:gd name="T1" fmla="*/ 0 h 23"/>
                <a:gd name="T2" fmla="*/ 93 w 93"/>
                <a:gd name="T3" fmla="*/ 23 h 23"/>
                <a:gd name="T4" fmla="*/ 0 w 93"/>
                <a:gd name="T5" fmla="*/ 23 h 23"/>
                <a:gd name="T6" fmla="*/ 0 w 93"/>
                <a:gd name="T7" fmla="*/ 0 h 23"/>
                <a:gd name="T8" fmla="*/ 93 w 9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">
                  <a:moveTo>
                    <a:pt x="93" y="0"/>
                  </a:moveTo>
                  <a:cubicBezTo>
                    <a:pt x="93" y="8"/>
                    <a:pt x="93" y="15"/>
                    <a:pt x="93" y="23"/>
                  </a:cubicBezTo>
                  <a:cubicBezTo>
                    <a:pt x="62" y="23"/>
                    <a:pt x="31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31" y="0"/>
                    <a:pt x="62" y="0"/>
                    <a:pt x="93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41"/>
            <p:cNvSpPr>
              <a:spLocks/>
            </p:cNvSpPr>
            <p:nvPr/>
          </p:nvSpPr>
          <p:spPr bwMode="auto">
            <a:xfrm>
              <a:off x="5316984" y="457200"/>
              <a:ext cx="152400" cy="41275"/>
            </a:xfrm>
            <a:custGeom>
              <a:avLst/>
              <a:gdLst>
                <a:gd name="T0" fmla="*/ 0 w 82"/>
                <a:gd name="T1" fmla="*/ 22 h 22"/>
                <a:gd name="T2" fmla="*/ 0 w 82"/>
                <a:gd name="T3" fmla="*/ 0 h 22"/>
                <a:gd name="T4" fmla="*/ 82 w 82"/>
                <a:gd name="T5" fmla="*/ 0 h 22"/>
                <a:gd name="T6" fmla="*/ 82 w 82"/>
                <a:gd name="T7" fmla="*/ 22 h 22"/>
                <a:gd name="T8" fmla="*/ 0 w 8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28" y="0"/>
                    <a:pt x="55" y="0"/>
                    <a:pt x="82" y="0"/>
                  </a:cubicBezTo>
                  <a:cubicBezTo>
                    <a:pt x="82" y="7"/>
                    <a:pt x="82" y="14"/>
                    <a:pt x="82" y="22"/>
                  </a:cubicBezTo>
                  <a:cubicBezTo>
                    <a:pt x="55" y="22"/>
                    <a:pt x="28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42"/>
            <p:cNvSpPr>
              <a:spLocks/>
            </p:cNvSpPr>
            <p:nvPr/>
          </p:nvSpPr>
          <p:spPr bwMode="auto">
            <a:xfrm>
              <a:off x="5441951" y="652463"/>
              <a:ext cx="128588" cy="42863"/>
            </a:xfrm>
            <a:custGeom>
              <a:avLst/>
              <a:gdLst>
                <a:gd name="T0" fmla="*/ 70 w 70"/>
                <a:gd name="T1" fmla="*/ 0 h 23"/>
                <a:gd name="T2" fmla="*/ 70 w 70"/>
                <a:gd name="T3" fmla="*/ 23 h 23"/>
                <a:gd name="T4" fmla="*/ 0 w 70"/>
                <a:gd name="T5" fmla="*/ 23 h 23"/>
                <a:gd name="T6" fmla="*/ 0 w 70"/>
                <a:gd name="T7" fmla="*/ 0 h 23"/>
                <a:gd name="T8" fmla="*/ 70 w 7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70" y="0"/>
                  </a:moveTo>
                  <a:cubicBezTo>
                    <a:pt x="70" y="8"/>
                    <a:pt x="70" y="15"/>
                    <a:pt x="70" y="23"/>
                  </a:cubicBezTo>
                  <a:cubicBezTo>
                    <a:pt x="47" y="23"/>
                    <a:pt x="24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7" y="0"/>
                    <a:pt x="7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43"/>
            <p:cNvSpPr>
              <a:spLocks/>
            </p:cNvSpPr>
            <p:nvPr/>
          </p:nvSpPr>
          <p:spPr bwMode="auto">
            <a:xfrm>
              <a:off x="5159376" y="739775"/>
              <a:ext cx="128588" cy="41275"/>
            </a:xfrm>
            <a:custGeom>
              <a:avLst/>
              <a:gdLst>
                <a:gd name="T0" fmla="*/ 0 w 70"/>
                <a:gd name="T1" fmla="*/ 23 h 23"/>
                <a:gd name="T2" fmla="*/ 0 w 70"/>
                <a:gd name="T3" fmla="*/ 0 h 23"/>
                <a:gd name="T4" fmla="*/ 70 w 70"/>
                <a:gd name="T5" fmla="*/ 0 h 23"/>
                <a:gd name="T6" fmla="*/ 70 w 70"/>
                <a:gd name="T7" fmla="*/ 23 h 23"/>
                <a:gd name="T8" fmla="*/ 0 w 70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6" y="0"/>
                    <a:pt x="70" y="0"/>
                  </a:cubicBezTo>
                  <a:cubicBezTo>
                    <a:pt x="70" y="7"/>
                    <a:pt x="70" y="15"/>
                    <a:pt x="70" y="23"/>
                  </a:cubicBezTo>
                  <a:cubicBezTo>
                    <a:pt x="47" y="23"/>
                    <a:pt x="2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44"/>
            <p:cNvSpPr>
              <a:spLocks/>
            </p:cNvSpPr>
            <p:nvPr/>
          </p:nvSpPr>
          <p:spPr bwMode="auto">
            <a:xfrm>
              <a:off x="5166172" y="457200"/>
              <a:ext cx="107950" cy="41275"/>
            </a:xfrm>
            <a:custGeom>
              <a:avLst/>
              <a:gdLst>
                <a:gd name="T0" fmla="*/ 58 w 58"/>
                <a:gd name="T1" fmla="*/ 22 h 22"/>
                <a:gd name="T2" fmla="*/ 0 w 58"/>
                <a:gd name="T3" fmla="*/ 22 h 22"/>
                <a:gd name="T4" fmla="*/ 0 w 58"/>
                <a:gd name="T5" fmla="*/ 0 h 22"/>
                <a:gd name="T6" fmla="*/ 58 w 58"/>
                <a:gd name="T7" fmla="*/ 0 h 22"/>
                <a:gd name="T8" fmla="*/ 58 w 58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22"/>
                  </a:moveTo>
                  <a:cubicBezTo>
                    <a:pt x="39" y="22"/>
                    <a:pt x="19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7"/>
                    <a:pt x="58" y="14"/>
                    <a:pt x="58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45"/>
            <p:cNvSpPr>
              <a:spLocks/>
            </p:cNvSpPr>
            <p:nvPr/>
          </p:nvSpPr>
          <p:spPr bwMode="auto">
            <a:xfrm>
              <a:off x="5755134" y="457200"/>
              <a:ext cx="106363" cy="41275"/>
            </a:xfrm>
            <a:custGeom>
              <a:avLst/>
              <a:gdLst>
                <a:gd name="T0" fmla="*/ 58 w 58"/>
                <a:gd name="T1" fmla="*/ 0 h 22"/>
                <a:gd name="T2" fmla="*/ 58 w 58"/>
                <a:gd name="T3" fmla="*/ 22 h 22"/>
                <a:gd name="T4" fmla="*/ 0 w 58"/>
                <a:gd name="T5" fmla="*/ 22 h 22"/>
                <a:gd name="T6" fmla="*/ 0 w 58"/>
                <a:gd name="T7" fmla="*/ 0 h 22"/>
                <a:gd name="T8" fmla="*/ 58 w 5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0"/>
                  </a:moveTo>
                  <a:cubicBezTo>
                    <a:pt x="58" y="7"/>
                    <a:pt x="58" y="15"/>
                    <a:pt x="58" y="22"/>
                  </a:cubicBezTo>
                  <a:cubicBezTo>
                    <a:pt x="39" y="22"/>
                    <a:pt x="20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46"/>
            <p:cNvSpPr>
              <a:spLocks/>
            </p:cNvSpPr>
            <p:nvPr/>
          </p:nvSpPr>
          <p:spPr bwMode="auto">
            <a:xfrm>
              <a:off x="5748338" y="652463"/>
              <a:ext cx="106363" cy="42863"/>
            </a:xfrm>
            <a:custGeom>
              <a:avLst/>
              <a:gdLst>
                <a:gd name="T0" fmla="*/ 0 w 58"/>
                <a:gd name="T1" fmla="*/ 0 h 23"/>
                <a:gd name="T2" fmla="*/ 58 w 58"/>
                <a:gd name="T3" fmla="*/ 0 h 23"/>
                <a:gd name="T4" fmla="*/ 58 w 58"/>
                <a:gd name="T5" fmla="*/ 23 h 23"/>
                <a:gd name="T6" fmla="*/ 0 w 58"/>
                <a:gd name="T7" fmla="*/ 23 h 23"/>
                <a:gd name="T8" fmla="*/ 0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0"/>
                  </a:moveTo>
                  <a:cubicBezTo>
                    <a:pt x="20" y="0"/>
                    <a:pt x="39" y="0"/>
                    <a:pt x="58" y="0"/>
                  </a:cubicBezTo>
                  <a:cubicBezTo>
                    <a:pt x="58" y="7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47"/>
            <p:cNvSpPr>
              <a:spLocks/>
            </p:cNvSpPr>
            <p:nvPr/>
          </p:nvSpPr>
          <p:spPr bwMode="auto">
            <a:xfrm>
              <a:off x="5159376" y="847725"/>
              <a:ext cx="107950" cy="42863"/>
            </a:xfrm>
            <a:custGeom>
              <a:avLst/>
              <a:gdLst>
                <a:gd name="T0" fmla="*/ 58 w 58"/>
                <a:gd name="T1" fmla="*/ 23 h 23"/>
                <a:gd name="T2" fmla="*/ 0 w 58"/>
                <a:gd name="T3" fmla="*/ 23 h 23"/>
                <a:gd name="T4" fmla="*/ 0 w 58"/>
                <a:gd name="T5" fmla="*/ 0 h 23"/>
                <a:gd name="T6" fmla="*/ 58 w 58"/>
                <a:gd name="T7" fmla="*/ 0 h 23"/>
                <a:gd name="T8" fmla="*/ 58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23"/>
                  </a:moveTo>
                  <a:cubicBezTo>
                    <a:pt x="38" y="23"/>
                    <a:pt x="19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48"/>
            <p:cNvSpPr>
              <a:spLocks/>
            </p:cNvSpPr>
            <p:nvPr/>
          </p:nvSpPr>
          <p:spPr bwMode="auto">
            <a:xfrm>
              <a:off x="5748338" y="847725"/>
              <a:ext cx="106363" cy="42863"/>
            </a:xfrm>
            <a:custGeom>
              <a:avLst/>
              <a:gdLst>
                <a:gd name="T0" fmla="*/ 58 w 58"/>
                <a:gd name="T1" fmla="*/ 0 h 23"/>
                <a:gd name="T2" fmla="*/ 58 w 58"/>
                <a:gd name="T3" fmla="*/ 23 h 23"/>
                <a:gd name="T4" fmla="*/ 0 w 58"/>
                <a:gd name="T5" fmla="*/ 23 h 23"/>
                <a:gd name="T6" fmla="*/ 0 w 58"/>
                <a:gd name="T7" fmla="*/ 0 h 23"/>
                <a:gd name="T8" fmla="*/ 58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0"/>
                  </a:move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20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49"/>
            <p:cNvSpPr>
              <a:spLocks/>
            </p:cNvSpPr>
            <p:nvPr/>
          </p:nvSpPr>
          <p:spPr bwMode="auto">
            <a:xfrm>
              <a:off x="5748338" y="1065213"/>
              <a:ext cx="106363" cy="42863"/>
            </a:xfrm>
            <a:custGeom>
              <a:avLst/>
              <a:gdLst>
                <a:gd name="T0" fmla="*/ 0 w 58"/>
                <a:gd name="T1" fmla="*/ 23 h 23"/>
                <a:gd name="T2" fmla="*/ 0 w 58"/>
                <a:gd name="T3" fmla="*/ 0 h 23"/>
                <a:gd name="T4" fmla="*/ 58 w 58"/>
                <a:gd name="T5" fmla="*/ 0 h 23"/>
                <a:gd name="T6" fmla="*/ 58 w 58"/>
                <a:gd name="T7" fmla="*/ 23 h 23"/>
                <a:gd name="T8" fmla="*/ 0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1271660" y="1313581"/>
            <a:ext cx="680463" cy="681281"/>
            <a:chOff x="2890838" y="14288"/>
            <a:chExt cx="1319213" cy="1320800"/>
          </a:xfrm>
        </p:grpSpPr>
        <p:sp>
          <p:nvSpPr>
            <p:cNvPr id="127" name="Freeform 50"/>
            <p:cNvSpPr>
              <a:spLocks noEditPoints="1"/>
            </p:cNvSpPr>
            <p:nvPr/>
          </p:nvSpPr>
          <p:spPr bwMode="auto">
            <a:xfrm>
              <a:off x="2890838" y="14288"/>
              <a:ext cx="1319213" cy="1320800"/>
            </a:xfrm>
            <a:custGeom>
              <a:avLst/>
              <a:gdLst>
                <a:gd name="T0" fmla="*/ 385 w 715"/>
                <a:gd name="T1" fmla="*/ 0 h 716"/>
                <a:gd name="T2" fmla="*/ 395 w 715"/>
                <a:gd name="T3" fmla="*/ 8 h 716"/>
                <a:gd name="T4" fmla="*/ 540 w 715"/>
                <a:gd name="T5" fmla="*/ 154 h 716"/>
                <a:gd name="T6" fmla="*/ 548 w 715"/>
                <a:gd name="T7" fmla="*/ 173 h 716"/>
                <a:gd name="T8" fmla="*/ 548 w 715"/>
                <a:gd name="T9" fmla="*/ 387 h 716"/>
                <a:gd name="T10" fmla="*/ 548 w 715"/>
                <a:gd name="T11" fmla="*/ 396 h 716"/>
                <a:gd name="T12" fmla="*/ 574 w 715"/>
                <a:gd name="T13" fmla="*/ 385 h 716"/>
                <a:gd name="T14" fmla="*/ 592 w 715"/>
                <a:gd name="T15" fmla="*/ 385 h 716"/>
                <a:gd name="T16" fmla="*/ 704 w 715"/>
                <a:gd name="T17" fmla="*/ 433 h 716"/>
                <a:gd name="T18" fmla="*/ 715 w 715"/>
                <a:gd name="T19" fmla="*/ 449 h 716"/>
                <a:gd name="T20" fmla="*/ 714 w 715"/>
                <a:gd name="T21" fmla="*/ 585 h 716"/>
                <a:gd name="T22" fmla="*/ 684 w 715"/>
                <a:gd name="T23" fmla="*/ 646 h 716"/>
                <a:gd name="T24" fmla="*/ 593 w 715"/>
                <a:gd name="T25" fmla="*/ 711 h 716"/>
                <a:gd name="T26" fmla="*/ 574 w 715"/>
                <a:gd name="T27" fmla="*/ 711 h 716"/>
                <a:gd name="T28" fmla="*/ 546 w 715"/>
                <a:gd name="T29" fmla="*/ 691 h 716"/>
                <a:gd name="T30" fmla="*/ 521 w 715"/>
                <a:gd name="T31" fmla="*/ 713 h 716"/>
                <a:gd name="T32" fmla="*/ 510 w 715"/>
                <a:gd name="T33" fmla="*/ 714 h 716"/>
                <a:gd name="T34" fmla="*/ 38 w 715"/>
                <a:gd name="T35" fmla="*/ 714 h 716"/>
                <a:gd name="T36" fmla="*/ 1 w 715"/>
                <a:gd name="T37" fmla="*/ 688 h 716"/>
                <a:gd name="T38" fmla="*/ 0 w 715"/>
                <a:gd name="T39" fmla="*/ 686 h 716"/>
                <a:gd name="T40" fmla="*/ 0 w 715"/>
                <a:gd name="T41" fmla="*/ 28 h 716"/>
                <a:gd name="T42" fmla="*/ 28 w 715"/>
                <a:gd name="T43" fmla="*/ 0 h 716"/>
                <a:gd name="T44" fmla="*/ 385 w 715"/>
                <a:gd name="T45" fmla="*/ 0 h 716"/>
                <a:gd name="T46" fmla="*/ 369 w 715"/>
                <a:gd name="T47" fmla="*/ 24 h 716"/>
                <a:gd name="T48" fmla="*/ 362 w 715"/>
                <a:gd name="T49" fmla="*/ 24 h 716"/>
                <a:gd name="T50" fmla="*/ 40 w 715"/>
                <a:gd name="T51" fmla="*/ 24 h 716"/>
                <a:gd name="T52" fmla="*/ 24 w 715"/>
                <a:gd name="T53" fmla="*/ 40 h 716"/>
                <a:gd name="T54" fmla="*/ 24 w 715"/>
                <a:gd name="T55" fmla="*/ 675 h 716"/>
                <a:gd name="T56" fmla="*/ 40 w 715"/>
                <a:gd name="T57" fmla="*/ 691 h 716"/>
                <a:gd name="T58" fmla="*/ 508 w 715"/>
                <a:gd name="T59" fmla="*/ 691 h 716"/>
                <a:gd name="T60" fmla="*/ 517 w 715"/>
                <a:gd name="T61" fmla="*/ 689 h 716"/>
                <a:gd name="T62" fmla="*/ 519 w 715"/>
                <a:gd name="T63" fmla="*/ 671 h 716"/>
                <a:gd name="T64" fmla="*/ 483 w 715"/>
                <a:gd name="T65" fmla="*/ 646 h 716"/>
                <a:gd name="T66" fmla="*/ 452 w 715"/>
                <a:gd name="T67" fmla="*/ 585 h 716"/>
                <a:gd name="T68" fmla="*/ 452 w 715"/>
                <a:gd name="T69" fmla="*/ 449 h 716"/>
                <a:gd name="T70" fmla="*/ 462 w 715"/>
                <a:gd name="T71" fmla="*/ 433 h 716"/>
                <a:gd name="T72" fmla="*/ 517 w 715"/>
                <a:gd name="T73" fmla="*/ 410 h 716"/>
                <a:gd name="T74" fmla="*/ 524 w 715"/>
                <a:gd name="T75" fmla="*/ 400 h 716"/>
                <a:gd name="T76" fmla="*/ 524 w 715"/>
                <a:gd name="T77" fmla="*/ 186 h 716"/>
                <a:gd name="T78" fmla="*/ 523 w 715"/>
                <a:gd name="T79" fmla="*/ 179 h 716"/>
                <a:gd name="T80" fmla="*/ 515 w 715"/>
                <a:gd name="T81" fmla="*/ 179 h 716"/>
                <a:gd name="T82" fmla="*/ 397 w 715"/>
                <a:gd name="T83" fmla="*/ 179 h 716"/>
                <a:gd name="T84" fmla="*/ 369 w 715"/>
                <a:gd name="T85" fmla="*/ 150 h 716"/>
                <a:gd name="T86" fmla="*/ 369 w 715"/>
                <a:gd name="T87" fmla="*/ 33 h 716"/>
                <a:gd name="T88" fmla="*/ 369 w 715"/>
                <a:gd name="T89" fmla="*/ 24 h 716"/>
                <a:gd name="T90" fmla="*/ 691 w 715"/>
                <a:gd name="T91" fmla="*/ 522 h 716"/>
                <a:gd name="T92" fmla="*/ 691 w 715"/>
                <a:gd name="T93" fmla="*/ 460 h 716"/>
                <a:gd name="T94" fmla="*/ 685 w 715"/>
                <a:gd name="T95" fmla="*/ 451 h 716"/>
                <a:gd name="T96" fmla="*/ 588 w 715"/>
                <a:gd name="T97" fmla="*/ 409 h 716"/>
                <a:gd name="T98" fmla="*/ 580 w 715"/>
                <a:gd name="T99" fmla="*/ 409 h 716"/>
                <a:gd name="T100" fmla="*/ 481 w 715"/>
                <a:gd name="T101" fmla="*/ 451 h 716"/>
                <a:gd name="T102" fmla="*/ 477 w 715"/>
                <a:gd name="T103" fmla="*/ 458 h 716"/>
                <a:gd name="T104" fmla="*/ 477 w 715"/>
                <a:gd name="T105" fmla="*/ 585 h 716"/>
                <a:gd name="T106" fmla="*/ 499 w 715"/>
                <a:gd name="T107" fmla="*/ 628 h 716"/>
                <a:gd name="T108" fmla="*/ 579 w 715"/>
                <a:gd name="T109" fmla="*/ 684 h 716"/>
                <a:gd name="T110" fmla="*/ 588 w 715"/>
                <a:gd name="T111" fmla="*/ 684 h 716"/>
                <a:gd name="T112" fmla="*/ 667 w 715"/>
                <a:gd name="T113" fmla="*/ 628 h 716"/>
                <a:gd name="T114" fmla="*/ 691 w 715"/>
                <a:gd name="T115" fmla="*/ 582 h 716"/>
                <a:gd name="T116" fmla="*/ 691 w 715"/>
                <a:gd name="T117" fmla="*/ 522 h 716"/>
                <a:gd name="T118" fmla="*/ 394 w 715"/>
                <a:gd name="T119" fmla="*/ 154 h 716"/>
                <a:gd name="T120" fmla="*/ 503 w 715"/>
                <a:gd name="T121" fmla="*/ 154 h 716"/>
                <a:gd name="T122" fmla="*/ 394 w 715"/>
                <a:gd name="T123" fmla="*/ 45 h 716"/>
                <a:gd name="T124" fmla="*/ 394 w 715"/>
                <a:gd name="T125" fmla="*/ 15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5" h="716">
                  <a:moveTo>
                    <a:pt x="385" y="0"/>
                  </a:moveTo>
                  <a:cubicBezTo>
                    <a:pt x="388" y="3"/>
                    <a:pt x="392" y="5"/>
                    <a:pt x="395" y="8"/>
                  </a:cubicBezTo>
                  <a:cubicBezTo>
                    <a:pt x="443" y="57"/>
                    <a:pt x="491" y="105"/>
                    <a:pt x="540" y="154"/>
                  </a:cubicBezTo>
                  <a:cubicBezTo>
                    <a:pt x="546" y="159"/>
                    <a:pt x="548" y="165"/>
                    <a:pt x="548" y="173"/>
                  </a:cubicBezTo>
                  <a:cubicBezTo>
                    <a:pt x="548" y="245"/>
                    <a:pt x="548" y="316"/>
                    <a:pt x="548" y="387"/>
                  </a:cubicBezTo>
                  <a:cubicBezTo>
                    <a:pt x="548" y="390"/>
                    <a:pt x="548" y="392"/>
                    <a:pt x="548" y="396"/>
                  </a:cubicBezTo>
                  <a:cubicBezTo>
                    <a:pt x="558" y="392"/>
                    <a:pt x="566" y="389"/>
                    <a:pt x="574" y="385"/>
                  </a:cubicBezTo>
                  <a:cubicBezTo>
                    <a:pt x="581" y="382"/>
                    <a:pt x="586" y="382"/>
                    <a:pt x="592" y="385"/>
                  </a:cubicBezTo>
                  <a:cubicBezTo>
                    <a:pt x="630" y="401"/>
                    <a:pt x="667" y="417"/>
                    <a:pt x="704" y="433"/>
                  </a:cubicBezTo>
                  <a:cubicBezTo>
                    <a:pt x="711" y="436"/>
                    <a:pt x="715" y="440"/>
                    <a:pt x="715" y="449"/>
                  </a:cubicBezTo>
                  <a:cubicBezTo>
                    <a:pt x="714" y="494"/>
                    <a:pt x="714" y="540"/>
                    <a:pt x="714" y="585"/>
                  </a:cubicBezTo>
                  <a:cubicBezTo>
                    <a:pt x="714" y="611"/>
                    <a:pt x="704" y="631"/>
                    <a:pt x="684" y="646"/>
                  </a:cubicBezTo>
                  <a:cubicBezTo>
                    <a:pt x="654" y="668"/>
                    <a:pt x="623" y="689"/>
                    <a:pt x="593" y="711"/>
                  </a:cubicBezTo>
                  <a:cubicBezTo>
                    <a:pt x="585" y="716"/>
                    <a:pt x="582" y="716"/>
                    <a:pt x="574" y="711"/>
                  </a:cubicBezTo>
                  <a:cubicBezTo>
                    <a:pt x="565" y="704"/>
                    <a:pt x="556" y="698"/>
                    <a:pt x="546" y="691"/>
                  </a:cubicBezTo>
                  <a:cubicBezTo>
                    <a:pt x="541" y="702"/>
                    <a:pt x="533" y="710"/>
                    <a:pt x="521" y="713"/>
                  </a:cubicBezTo>
                  <a:cubicBezTo>
                    <a:pt x="517" y="714"/>
                    <a:pt x="514" y="714"/>
                    <a:pt x="510" y="714"/>
                  </a:cubicBezTo>
                  <a:cubicBezTo>
                    <a:pt x="353" y="714"/>
                    <a:pt x="195" y="714"/>
                    <a:pt x="38" y="714"/>
                  </a:cubicBezTo>
                  <a:cubicBezTo>
                    <a:pt x="19" y="714"/>
                    <a:pt x="8" y="706"/>
                    <a:pt x="1" y="688"/>
                  </a:cubicBezTo>
                  <a:cubicBezTo>
                    <a:pt x="1" y="688"/>
                    <a:pt x="1" y="687"/>
                    <a:pt x="0" y="686"/>
                  </a:cubicBezTo>
                  <a:cubicBezTo>
                    <a:pt x="0" y="467"/>
                    <a:pt x="0" y="247"/>
                    <a:pt x="0" y="28"/>
                  </a:cubicBezTo>
                  <a:cubicBezTo>
                    <a:pt x="5" y="14"/>
                    <a:pt x="14" y="5"/>
                    <a:pt x="28" y="0"/>
                  </a:cubicBezTo>
                  <a:cubicBezTo>
                    <a:pt x="147" y="0"/>
                    <a:pt x="266" y="0"/>
                    <a:pt x="385" y="0"/>
                  </a:cubicBezTo>
                  <a:close/>
                  <a:moveTo>
                    <a:pt x="369" y="24"/>
                  </a:moveTo>
                  <a:cubicBezTo>
                    <a:pt x="366" y="24"/>
                    <a:pt x="364" y="24"/>
                    <a:pt x="362" y="24"/>
                  </a:cubicBezTo>
                  <a:cubicBezTo>
                    <a:pt x="255" y="24"/>
                    <a:pt x="147" y="24"/>
                    <a:pt x="40" y="24"/>
                  </a:cubicBezTo>
                  <a:cubicBezTo>
                    <a:pt x="28" y="24"/>
                    <a:pt x="24" y="28"/>
                    <a:pt x="24" y="40"/>
                  </a:cubicBezTo>
                  <a:cubicBezTo>
                    <a:pt x="24" y="252"/>
                    <a:pt x="24" y="463"/>
                    <a:pt x="24" y="675"/>
                  </a:cubicBezTo>
                  <a:cubicBezTo>
                    <a:pt x="24" y="686"/>
                    <a:pt x="28" y="691"/>
                    <a:pt x="40" y="691"/>
                  </a:cubicBezTo>
                  <a:cubicBezTo>
                    <a:pt x="196" y="691"/>
                    <a:pt x="352" y="691"/>
                    <a:pt x="508" y="691"/>
                  </a:cubicBezTo>
                  <a:cubicBezTo>
                    <a:pt x="511" y="691"/>
                    <a:pt x="514" y="690"/>
                    <a:pt x="517" y="689"/>
                  </a:cubicBezTo>
                  <a:cubicBezTo>
                    <a:pt x="525" y="686"/>
                    <a:pt x="526" y="676"/>
                    <a:pt x="519" y="671"/>
                  </a:cubicBezTo>
                  <a:cubicBezTo>
                    <a:pt x="507" y="663"/>
                    <a:pt x="495" y="654"/>
                    <a:pt x="483" y="646"/>
                  </a:cubicBezTo>
                  <a:cubicBezTo>
                    <a:pt x="463" y="631"/>
                    <a:pt x="453" y="610"/>
                    <a:pt x="452" y="585"/>
                  </a:cubicBezTo>
                  <a:cubicBezTo>
                    <a:pt x="452" y="540"/>
                    <a:pt x="452" y="494"/>
                    <a:pt x="452" y="449"/>
                  </a:cubicBezTo>
                  <a:cubicBezTo>
                    <a:pt x="452" y="441"/>
                    <a:pt x="455" y="436"/>
                    <a:pt x="462" y="433"/>
                  </a:cubicBezTo>
                  <a:cubicBezTo>
                    <a:pt x="481" y="425"/>
                    <a:pt x="499" y="417"/>
                    <a:pt x="517" y="410"/>
                  </a:cubicBezTo>
                  <a:cubicBezTo>
                    <a:pt x="522" y="408"/>
                    <a:pt x="524" y="405"/>
                    <a:pt x="524" y="400"/>
                  </a:cubicBezTo>
                  <a:cubicBezTo>
                    <a:pt x="524" y="329"/>
                    <a:pt x="524" y="257"/>
                    <a:pt x="524" y="186"/>
                  </a:cubicBezTo>
                  <a:cubicBezTo>
                    <a:pt x="524" y="184"/>
                    <a:pt x="523" y="181"/>
                    <a:pt x="523" y="179"/>
                  </a:cubicBezTo>
                  <a:cubicBezTo>
                    <a:pt x="520" y="179"/>
                    <a:pt x="518" y="179"/>
                    <a:pt x="515" y="179"/>
                  </a:cubicBezTo>
                  <a:cubicBezTo>
                    <a:pt x="476" y="179"/>
                    <a:pt x="437" y="178"/>
                    <a:pt x="397" y="179"/>
                  </a:cubicBezTo>
                  <a:cubicBezTo>
                    <a:pt x="379" y="179"/>
                    <a:pt x="369" y="168"/>
                    <a:pt x="369" y="150"/>
                  </a:cubicBezTo>
                  <a:cubicBezTo>
                    <a:pt x="369" y="111"/>
                    <a:pt x="369" y="72"/>
                    <a:pt x="369" y="33"/>
                  </a:cubicBezTo>
                  <a:cubicBezTo>
                    <a:pt x="369" y="30"/>
                    <a:pt x="369" y="27"/>
                    <a:pt x="369" y="24"/>
                  </a:cubicBezTo>
                  <a:close/>
                  <a:moveTo>
                    <a:pt x="691" y="522"/>
                  </a:moveTo>
                  <a:cubicBezTo>
                    <a:pt x="691" y="502"/>
                    <a:pt x="691" y="481"/>
                    <a:pt x="691" y="460"/>
                  </a:cubicBezTo>
                  <a:cubicBezTo>
                    <a:pt x="691" y="455"/>
                    <a:pt x="690" y="453"/>
                    <a:pt x="685" y="451"/>
                  </a:cubicBezTo>
                  <a:cubicBezTo>
                    <a:pt x="653" y="437"/>
                    <a:pt x="620" y="423"/>
                    <a:pt x="588" y="409"/>
                  </a:cubicBezTo>
                  <a:cubicBezTo>
                    <a:pt x="586" y="408"/>
                    <a:pt x="582" y="408"/>
                    <a:pt x="580" y="409"/>
                  </a:cubicBezTo>
                  <a:cubicBezTo>
                    <a:pt x="547" y="423"/>
                    <a:pt x="514" y="437"/>
                    <a:pt x="481" y="451"/>
                  </a:cubicBezTo>
                  <a:cubicBezTo>
                    <a:pt x="478" y="453"/>
                    <a:pt x="477" y="455"/>
                    <a:pt x="477" y="458"/>
                  </a:cubicBezTo>
                  <a:cubicBezTo>
                    <a:pt x="477" y="501"/>
                    <a:pt x="477" y="543"/>
                    <a:pt x="477" y="585"/>
                  </a:cubicBezTo>
                  <a:cubicBezTo>
                    <a:pt x="477" y="603"/>
                    <a:pt x="484" y="617"/>
                    <a:pt x="499" y="628"/>
                  </a:cubicBezTo>
                  <a:cubicBezTo>
                    <a:pt x="526" y="647"/>
                    <a:pt x="552" y="665"/>
                    <a:pt x="579" y="684"/>
                  </a:cubicBezTo>
                  <a:cubicBezTo>
                    <a:pt x="583" y="687"/>
                    <a:pt x="585" y="687"/>
                    <a:pt x="588" y="684"/>
                  </a:cubicBezTo>
                  <a:cubicBezTo>
                    <a:pt x="615" y="665"/>
                    <a:pt x="641" y="647"/>
                    <a:pt x="667" y="628"/>
                  </a:cubicBezTo>
                  <a:cubicBezTo>
                    <a:pt x="683" y="617"/>
                    <a:pt x="691" y="602"/>
                    <a:pt x="691" y="582"/>
                  </a:cubicBezTo>
                  <a:cubicBezTo>
                    <a:pt x="691" y="562"/>
                    <a:pt x="691" y="542"/>
                    <a:pt x="691" y="522"/>
                  </a:cubicBezTo>
                  <a:close/>
                  <a:moveTo>
                    <a:pt x="394" y="154"/>
                  </a:moveTo>
                  <a:cubicBezTo>
                    <a:pt x="431" y="154"/>
                    <a:pt x="468" y="154"/>
                    <a:pt x="503" y="154"/>
                  </a:cubicBezTo>
                  <a:cubicBezTo>
                    <a:pt x="467" y="118"/>
                    <a:pt x="430" y="81"/>
                    <a:pt x="394" y="45"/>
                  </a:cubicBezTo>
                  <a:cubicBezTo>
                    <a:pt x="394" y="80"/>
                    <a:pt x="394" y="117"/>
                    <a:pt x="394" y="15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51"/>
            <p:cNvSpPr>
              <a:spLocks noEditPoints="1"/>
            </p:cNvSpPr>
            <p:nvPr/>
          </p:nvSpPr>
          <p:spPr bwMode="auto">
            <a:xfrm>
              <a:off x="3021013" y="274638"/>
              <a:ext cx="749300" cy="750888"/>
            </a:xfrm>
            <a:custGeom>
              <a:avLst/>
              <a:gdLst>
                <a:gd name="T0" fmla="*/ 23 w 406"/>
                <a:gd name="T1" fmla="*/ 224 h 407"/>
                <a:gd name="T2" fmla="*/ 0 w 406"/>
                <a:gd name="T3" fmla="*/ 213 h 407"/>
                <a:gd name="T4" fmla="*/ 8 w 406"/>
                <a:gd name="T5" fmla="*/ 145 h 407"/>
                <a:gd name="T6" fmla="*/ 214 w 406"/>
                <a:gd name="T7" fmla="*/ 7 h 407"/>
                <a:gd name="T8" fmla="*/ 398 w 406"/>
                <a:gd name="T9" fmla="*/ 145 h 407"/>
                <a:gd name="T10" fmla="*/ 406 w 406"/>
                <a:gd name="T11" fmla="*/ 214 h 407"/>
                <a:gd name="T12" fmla="*/ 384 w 406"/>
                <a:gd name="T13" fmla="*/ 224 h 407"/>
                <a:gd name="T14" fmla="*/ 358 w 406"/>
                <a:gd name="T15" fmla="*/ 213 h 407"/>
                <a:gd name="T16" fmla="*/ 328 w 406"/>
                <a:gd name="T17" fmla="*/ 407 h 407"/>
                <a:gd name="T18" fmla="*/ 48 w 406"/>
                <a:gd name="T19" fmla="*/ 378 h 407"/>
                <a:gd name="T20" fmla="*/ 48 w 406"/>
                <a:gd name="T21" fmla="*/ 205 h 407"/>
                <a:gd name="T22" fmla="*/ 334 w 406"/>
                <a:gd name="T23" fmla="*/ 378 h 407"/>
                <a:gd name="T24" fmla="*/ 329 w 406"/>
                <a:gd name="T25" fmla="*/ 183 h 407"/>
                <a:gd name="T26" fmla="*/ 197 w 406"/>
                <a:gd name="T27" fmla="*/ 93 h 407"/>
                <a:gd name="T28" fmla="*/ 72 w 406"/>
                <a:gd name="T29" fmla="*/ 193 h 407"/>
                <a:gd name="T30" fmla="*/ 73 w 406"/>
                <a:gd name="T31" fmla="*/ 382 h 407"/>
                <a:gd name="T32" fmla="*/ 132 w 406"/>
                <a:gd name="T33" fmla="*/ 374 h 407"/>
                <a:gd name="T34" fmla="*/ 156 w 406"/>
                <a:gd name="T35" fmla="*/ 216 h 407"/>
                <a:gd name="T36" fmla="*/ 274 w 406"/>
                <a:gd name="T37" fmla="*/ 236 h 407"/>
                <a:gd name="T38" fmla="*/ 275 w 406"/>
                <a:gd name="T39" fmla="*/ 374 h 407"/>
                <a:gd name="T40" fmla="*/ 334 w 406"/>
                <a:gd name="T41" fmla="*/ 382 h 407"/>
                <a:gd name="T42" fmla="*/ 250 w 406"/>
                <a:gd name="T43" fmla="*/ 241 h 407"/>
                <a:gd name="T44" fmla="*/ 156 w 406"/>
                <a:gd name="T45" fmla="*/ 382 h 407"/>
                <a:gd name="T46" fmla="*/ 250 w 406"/>
                <a:gd name="T47" fmla="*/ 324 h 407"/>
                <a:gd name="T48" fmla="*/ 250 w 406"/>
                <a:gd name="T49" fmla="*/ 299 h 407"/>
                <a:gd name="T50" fmla="*/ 381 w 406"/>
                <a:gd name="T51" fmla="*/ 169 h 407"/>
                <a:gd name="T52" fmla="*/ 255 w 406"/>
                <a:gd name="T53" fmla="*/ 68 h 407"/>
                <a:gd name="T54" fmla="*/ 202 w 406"/>
                <a:gd name="T55" fmla="*/ 30 h 407"/>
                <a:gd name="T56" fmla="*/ 25 w 406"/>
                <a:gd name="T57" fmla="*/ 164 h 407"/>
                <a:gd name="T58" fmla="*/ 33 w 406"/>
                <a:gd name="T59" fmla="*/ 186 h 407"/>
                <a:gd name="T60" fmla="*/ 214 w 406"/>
                <a:gd name="T61" fmla="*/ 66 h 407"/>
                <a:gd name="T62" fmla="*/ 381 w 406"/>
                <a:gd name="T63" fmla="*/ 192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7">
                  <a:moveTo>
                    <a:pt x="48" y="205"/>
                  </a:moveTo>
                  <a:cubicBezTo>
                    <a:pt x="39" y="212"/>
                    <a:pt x="31" y="218"/>
                    <a:pt x="23" y="224"/>
                  </a:cubicBezTo>
                  <a:cubicBezTo>
                    <a:pt x="18" y="227"/>
                    <a:pt x="13" y="230"/>
                    <a:pt x="7" y="227"/>
                  </a:cubicBezTo>
                  <a:cubicBezTo>
                    <a:pt x="2" y="224"/>
                    <a:pt x="0" y="219"/>
                    <a:pt x="0" y="213"/>
                  </a:cubicBezTo>
                  <a:cubicBezTo>
                    <a:pt x="1" y="195"/>
                    <a:pt x="1" y="178"/>
                    <a:pt x="0" y="161"/>
                  </a:cubicBezTo>
                  <a:cubicBezTo>
                    <a:pt x="0" y="154"/>
                    <a:pt x="3" y="149"/>
                    <a:pt x="8" y="145"/>
                  </a:cubicBezTo>
                  <a:cubicBezTo>
                    <a:pt x="70" y="99"/>
                    <a:pt x="132" y="52"/>
                    <a:pt x="194" y="6"/>
                  </a:cubicBezTo>
                  <a:cubicBezTo>
                    <a:pt x="201" y="0"/>
                    <a:pt x="205" y="0"/>
                    <a:pt x="214" y="7"/>
                  </a:cubicBezTo>
                  <a:cubicBezTo>
                    <a:pt x="268" y="48"/>
                    <a:pt x="323" y="89"/>
                    <a:pt x="377" y="129"/>
                  </a:cubicBezTo>
                  <a:cubicBezTo>
                    <a:pt x="384" y="135"/>
                    <a:pt x="391" y="140"/>
                    <a:pt x="398" y="145"/>
                  </a:cubicBezTo>
                  <a:cubicBezTo>
                    <a:pt x="403" y="149"/>
                    <a:pt x="406" y="153"/>
                    <a:pt x="406" y="159"/>
                  </a:cubicBezTo>
                  <a:cubicBezTo>
                    <a:pt x="406" y="177"/>
                    <a:pt x="406" y="196"/>
                    <a:pt x="406" y="214"/>
                  </a:cubicBezTo>
                  <a:cubicBezTo>
                    <a:pt x="406" y="220"/>
                    <a:pt x="404" y="225"/>
                    <a:pt x="399" y="227"/>
                  </a:cubicBezTo>
                  <a:cubicBezTo>
                    <a:pt x="393" y="230"/>
                    <a:pt x="389" y="228"/>
                    <a:pt x="384" y="224"/>
                  </a:cubicBezTo>
                  <a:cubicBezTo>
                    <a:pt x="376" y="218"/>
                    <a:pt x="368" y="212"/>
                    <a:pt x="358" y="205"/>
                  </a:cubicBezTo>
                  <a:cubicBezTo>
                    <a:pt x="358" y="208"/>
                    <a:pt x="358" y="211"/>
                    <a:pt x="358" y="213"/>
                  </a:cubicBezTo>
                  <a:cubicBezTo>
                    <a:pt x="358" y="268"/>
                    <a:pt x="357" y="323"/>
                    <a:pt x="358" y="378"/>
                  </a:cubicBezTo>
                  <a:cubicBezTo>
                    <a:pt x="358" y="399"/>
                    <a:pt x="344" y="407"/>
                    <a:pt x="328" y="407"/>
                  </a:cubicBezTo>
                  <a:cubicBezTo>
                    <a:pt x="245" y="407"/>
                    <a:pt x="161" y="407"/>
                    <a:pt x="78" y="407"/>
                  </a:cubicBezTo>
                  <a:cubicBezTo>
                    <a:pt x="57" y="407"/>
                    <a:pt x="48" y="398"/>
                    <a:pt x="48" y="378"/>
                  </a:cubicBezTo>
                  <a:cubicBezTo>
                    <a:pt x="48" y="323"/>
                    <a:pt x="48" y="268"/>
                    <a:pt x="48" y="214"/>
                  </a:cubicBezTo>
                  <a:cubicBezTo>
                    <a:pt x="48" y="211"/>
                    <a:pt x="48" y="209"/>
                    <a:pt x="48" y="205"/>
                  </a:cubicBezTo>
                  <a:close/>
                  <a:moveTo>
                    <a:pt x="334" y="382"/>
                  </a:moveTo>
                  <a:cubicBezTo>
                    <a:pt x="334" y="380"/>
                    <a:pt x="334" y="379"/>
                    <a:pt x="334" y="378"/>
                  </a:cubicBezTo>
                  <a:cubicBezTo>
                    <a:pt x="334" y="316"/>
                    <a:pt x="334" y="253"/>
                    <a:pt x="334" y="191"/>
                  </a:cubicBezTo>
                  <a:cubicBezTo>
                    <a:pt x="334" y="188"/>
                    <a:pt x="331" y="185"/>
                    <a:pt x="329" y="183"/>
                  </a:cubicBezTo>
                  <a:cubicBezTo>
                    <a:pt x="289" y="153"/>
                    <a:pt x="249" y="123"/>
                    <a:pt x="209" y="93"/>
                  </a:cubicBezTo>
                  <a:cubicBezTo>
                    <a:pt x="204" y="89"/>
                    <a:pt x="201" y="90"/>
                    <a:pt x="197" y="93"/>
                  </a:cubicBezTo>
                  <a:cubicBezTo>
                    <a:pt x="157" y="123"/>
                    <a:pt x="118" y="153"/>
                    <a:pt x="78" y="182"/>
                  </a:cubicBezTo>
                  <a:cubicBezTo>
                    <a:pt x="74" y="185"/>
                    <a:pt x="72" y="188"/>
                    <a:pt x="72" y="193"/>
                  </a:cubicBezTo>
                  <a:cubicBezTo>
                    <a:pt x="72" y="254"/>
                    <a:pt x="72" y="314"/>
                    <a:pt x="72" y="375"/>
                  </a:cubicBezTo>
                  <a:cubicBezTo>
                    <a:pt x="72" y="377"/>
                    <a:pt x="73" y="379"/>
                    <a:pt x="73" y="382"/>
                  </a:cubicBezTo>
                  <a:cubicBezTo>
                    <a:pt x="93" y="382"/>
                    <a:pt x="112" y="382"/>
                    <a:pt x="132" y="382"/>
                  </a:cubicBezTo>
                  <a:cubicBezTo>
                    <a:pt x="132" y="379"/>
                    <a:pt x="132" y="377"/>
                    <a:pt x="132" y="374"/>
                  </a:cubicBezTo>
                  <a:cubicBezTo>
                    <a:pt x="132" y="330"/>
                    <a:pt x="132" y="285"/>
                    <a:pt x="132" y="241"/>
                  </a:cubicBezTo>
                  <a:cubicBezTo>
                    <a:pt x="132" y="226"/>
                    <a:pt x="142" y="216"/>
                    <a:pt x="156" y="216"/>
                  </a:cubicBezTo>
                  <a:cubicBezTo>
                    <a:pt x="188" y="216"/>
                    <a:pt x="219" y="216"/>
                    <a:pt x="251" y="216"/>
                  </a:cubicBezTo>
                  <a:cubicBezTo>
                    <a:pt x="263" y="216"/>
                    <a:pt x="272" y="224"/>
                    <a:pt x="274" y="236"/>
                  </a:cubicBezTo>
                  <a:cubicBezTo>
                    <a:pt x="275" y="239"/>
                    <a:pt x="275" y="242"/>
                    <a:pt x="275" y="246"/>
                  </a:cubicBezTo>
                  <a:cubicBezTo>
                    <a:pt x="275" y="288"/>
                    <a:pt x="275" y="331"/>
                    <a:pt x="275" y="374"/>
                  </a:cubicBezTo>
                  <a:cubicBezTo>
                    <a:pt x="275" y="377"/>
                    <a:pt x="275" y="379"/>
                    <a:pt x="275" y="382"/>
                  </a:cubicBezTo>
                  <a:cubicBezTo>
                    <a:pt x="295" y="382"/>
                    <a:pt x="314" y="382"/>
                    <a:pt x="334" y="382"/>
                  </a:cubicBezTo>
                  <a:close/>
                  <a:moveTo>
                    <a:pt x="250" y="299"/>
                  </a:moveTo>
                  <a:cubicBezTo>
                    <a:pt x="250" y="279"/>
                    <a:pt x="250" y="260"/>
                    <a:pt x="250" y="241"/>
                  </a:cubicBezTo>
                  <a:cubicBezTo>
                    <a:pt x="218" y="241"/>
                    <a:pt x="187" y="241"/>
                    <a:pt x="156" y="241"/>
                  </a:cubicBezTo>
                  <a:cubicBezTo>
                    <a:pt x="156" y="288"/>
                    <a:pt x="156" y="335"/>
                    <a:pt x="156" y="382"/>
                  </a:cubicBezTo>
                  <a:cubicBezTo>
                    <a:pt x="187" y="382"/>
                    <a:pt x="219" y="382"/>
                    <a:pt x="250" y="382"/>
                  </a:cubicBezTo>
                  <a:cubicBezTo>
                    <a:pt x="250" y="362"/>
                    <a:pt x="250" y="343"/>
                    <a:pt x="250" y="324"/>
                  </a:cubicBezTo>
                  <a:cubicBezTo>
                    <a:pt x="232" y="322"/>
                    <a:pt x="226" y="320"/>
                    <a:pt x="227" y="312"/>
                  </a:cubicBezTo>
                  <a:cubicBezTo>
                    <a:pt x="228" y="297"/>
                    <a:pt x="240" y="300"/>
                    <a:pt x="250" y="299"/>
                  </a:cubicBezTo>
                  <a:close/>
                  <a:moveTo>
                    <a:pt x="381" y="192"/>
                  </a:moveTo>
                  <a:cubicBezTo>
                    <a:pt x="381" y="183"/>
                    <a:pt x="381" y="176"/>
                    <a:pt x="381" y="169"/>
                  </a:cubicBezTo>
                  <a:cubicBezTo>
                    <a:pt x="382" y="164"/>
                    <a:pt x="380" y="161"/>
                    <a:pt x="376" y="159"/>
                  </a:cubicBezTo>
                  <a:cubicBezTo>
                    <a:pt x="336" y="129"/>
                    <a:pt x="296" y="98"/>
                    <a:pt x="255" y="68"/>
                  </a:cubicBezTo>
                  <a:cubicBezTo>
                    <a:pt x="238" y="55"/>
                    <a:pt x="221" y="42"/>
                    <a:pt x="203" y="29"/>
                  </a:cubicBezTo>
                  <a:cubicBezTo>
                    <a:pt x="203" y="30"/>
                    <a:pt x="202" y="30"/>
                    <a:pt x="202" y="30"/>
                  </a:cubicBezTo>
                  <a:cubicBezTo>
                    <a:pt x="144" y="73"/>
                    <a:pt x="86" y="117"/>
                    <a:pt x="28" y="160"/>
                  </a:cubicBezTo>
                  <a:cubicBezTo>
                    <a:pt x="27" y="161"/>
                    <a:pt x="25" y="163"/>
                    <a:pt x="25" y="164"/>
                  </a:cubicBezTo>
                  <a:cubicBezTo>
                    <a:pt x="25" y="173"/>
                    <a:pt x="25" y="182"/>
                    <a:pt x="25" y="192"/>
                  </a:cubicBezTo>
                  <a:cubicBezTo>
                    <a:pt x="28" y="189"/>
                    <a:pt x="31" y="188"/>
                    <a:pt x="33" y="186"/>
                  </a:cubicBezTo>
                  <a:cubicBezTo>
                    <a:pt x="86" y="146"/>
                    <a:pt x="139" y="106"/>
                    <a:pt x="193" y="66"/>
                  </a:cubicBezTo>
                  <a:cubicBezTo>
                    <a:pt x="202" y="59"/>
                    <a:pt x="205" y="60"/>
                    <a:pt x="214" y="66"/>
                  </a:cubicBezTo>
                  <a:cubicBezTo>
                    <a:pt x="255" y="97"/>
                    <a:pt x="296" y="128"/>
                    <a:pt x="337" y="159"/>
                  </a:cubicBezTo>
                  <a:cubicBezTo>
                    <a:pt x="351" y="169"/>
                    <a:pt x="366" y="180"/>
                    <a:pt x="381" y="192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52"/>
            <p:cNvSpPr>
              <a:spLocks/>
            </p:cNvSpPr>
            <p:nvPr/>
          </p:nvSpPr>
          <p:spPr bwMode="auto">
            <a:xfrm>
              <a:off x="2998788" y="1066800"/>
              <a:ext cx="441325" cy="46038"/>
            </a:xfrm>
            <a:custGeom>
              <a:avLst/>
              <a:gdLst>
                <a:gd name="T0" fmla="*/ 119 w 239"/>
                <a:gd name="T1" fmla="*/ 25 h 25"/>
                <a:gd name="T2" fmla="*/ 17 w 239"/>
                <a:gd name="T3" fmla="*/ 25 h 25"/>
                <a:gd name="T4" fmla="*/ 8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2 w 239"/>
                <a:gd name="T13" fmla="*/ 0 h 25"/>
                <a:gd name="T14" fmla="*/ 229 w 239"/>
                <a:gd name="T15" fmla="*/ 1 h 25"/>
                <a:gd name="T16" fmla="*/ 239 w 239"/>
                <a:gd name="T17" fmla="*/ 13 h 25"/>
                <a:gd name="T18" fmla="*/ 228 w 239"/>
                <a:gd name="T19" fmla="*/ 24 h 25"/>
                <a:gd name="T20" fmla="*/ 222 w 239"/>
                <a:gd name="T21" fmla="*/ 25 h 25"/>
                <a:gd name="T22" fmla="*/ 119 w 239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5">
                  <a:moveTo>
                    <a:pt x="119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1" y="24"/>
                    <a:pt x="8" y="23"/>
                  </a:cubicBezTo>
                  <a:cubicBezTo>
                    <a:pt x="3" y="21"/>
                    <a:pt x="0" y="17"/>
                    <a:pt x="1" y="11"/>
                  </a:cubicBezTo>
                  <a:cubicBezTo>
                    <a:pt x="1" y="6"/>
                    <a:pt x="4" y="2"/>
                    <a:pt x="10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86" y="0"/>
                    <a:pt x="154" y="0"/>
                    <a:pt x="222" y="0"/>
                  </a:cubicBezTo>
                  <a:cubicBezTo>
                    <a:pt x="224" y="0"/>
                    <a:pt x="226" y="0"/>
                    <a:pt x="229" y="1"/>
                  </a:cubicBezTo>
                  <a:cubicBezTo>
                    <a:pt x="235" y="2"/>
                    <a:pt x="239" y="6"/>
                    <a:pt x="239" y="13"/>
                  </a:cubicBezTo>
                  <a:cubicBezTo>
                    <a:pt x="239" y="19"/>
                    <a:pt x="235" y="23"/>
                    <a:pt x="228" y="24"/>
                  </a:cubicBezTo>
                  <a:cubicBezTo>
                    <a:pt x="226" y="25"/>
                    <a:pt x="224" y="25"/>
                    <a:pt x="222" y="25"/>
                  </a:cubicBezTo>
                  <a:cubicBezTo>
                    <a:pt x="188" y="25"/>
                    <a:pt x="154" y="25"/>
                    <a:pt x="119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53"/>
            <p:cNvSpPr>
              <a:spLocks/>
            </p:cNvSpPr>
            <p:nvPr/>
          </p:nvSpPr>
          <p:spPr bwMode="auto">
            <a:xfrm>
              <a:off x="2998788" y="123825"/>
              <a:ext cx="441325" cy="46038"/>
            </a:xfrm>
            <a:custGeom>
              <a:avLst/>
              <a:gdLst>
                <a:gd name="T0" fmla="*/ 120 w 239"/>
                <a:gd name="T1" fmla="*/ 25 h 25"/>
                <a:gd name="T2" fmla="*/ 17 w 239"/>
                <a:gd name="T3" fmla="*/ 25 h 25"/>
                <a:gd name="T4" fmla="*/ 7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1 w 239"/>
                <a:gd name="T13" fmla="*/ 0 h 25"/>
                <a:gd name="T14" fmla="*/ 239 w 239"/>
                <a:gd name="T15" fmla="*/ 12 h 25"/>
                <a:gd name="T16" fmla="*/ 221 w 239"/>
                <a:gd name="T17" fmla="*/ 25 h 25"/>
                <a:gd name="T18" fmla="*/ 120 w 239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5">
                  <a:moveTo>
                    <a:pt x="120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0" y="24"/>
                    <a:pt x="7" y="23"/>
                  </a:cubicBezTo>
                  <a:cubicBezTo>
                    <a:pt x="2" y="21"/>
                    <a:pt x="0" y="16"/>
                    <a:pt x="1" y="11"/>
                  </a:cubicBezTo>
                  <a:cubicBezTo>
                    <a:pt x="2" y="6"/>
                    <a:pt x="5" y="2"/>
                    <a:pt x="10" y="1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86" y="0"/>
                    <a:pt x="154" y="0"/>
                    <a:pt x="221" y="0"/>
                  </a:cubicBezTo>
                  <a:cubicBezTo>
                    <a:pt x="233" y="0"/>
                    <a:pt x="239" y="4"/>
                    <a:pt x="239" y="12"/>
                  </a:cubicBezTo>
                  <a:cubicBezTo>
                    <a:pt x="239" y="21"/>
                    <a:pt x="233" y="25"/>
                    <a:pt x="221" y="25"/>
                  </a:cubicBezTo>
                  <a:cubicBezTo>
                    <a:pt x="187" y="25"/>
                    <a:pt x="154" y="25"/>
                    <a:pt x="12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54"/>
            <p:cNvSpPr>
              <a:spLocks/>
            </p:cNvSpPr>
            <p:nvPr/>
          </p:nvSpPr>
          <p:spPr bwMode="auto">
            <a:xfrm>
              <a:off x="3305176" y="1155700"/>
              <a:ext cx="398463" cy="44450"/>
            </a:xfrm>
            <a:custGeom>
              <a:avLst/>
              <a:gdLst>
                <a:gd name="T0" fmla="*/ 108 w 216"/>
                <a:gd name="T1" fmla="*/ 24 h 24"/>
                <a:gd name="T2" fmla="*/ 16 w 216"/>
                <a:gd name="T3" fmla="*/ 24 h 24"/>
                <a:gd name="T4" fmla="*/ 1 w 216"/>
                <a:gd name="T5" fmla="*/ 14 h 24"/>
                <a:gd name="T6" fmla="*/ 11 w 216"/>
                <a:gd name="T7" fmla="*/ 0 h 24"/>
                <a:gd name="T8" fmla="*/ 19 w 216"/>
                <a:gd name="T9" fmla="*/ 0 h 24"/>
                <a:gd name="T10" fmla="*/ 198 w 216"/>
                <a:gd name="T11" fmla="*/ 0 h 24"/>
                <a:gd name="T12" fmla="*/ 203 w 216"/>
                <a:gd name="T13" fmla="*/ 0 h 24"/>
                <a:gd name="T14" fmla="*/ 216 w 216"/>
                <a:gd name="T15" fmla="*/ 12 h 24"/>
                <a:gd name="T16" fmla="*/ 203 w 216"/>
                <a:gd name="T17" fmla="*/ 24 h 24"/>
                <a:gd name="T18" fmla="*/ 137 w 216"/>
                <a:gd name="T19" fmla="*/ 24 h 24"/>
                <a:gd name="T20" fmla="*/ 108 w 216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24">
                  <a:moveTo>
                    <a:pt x="108" y="24"/>
                  </a:moveTo>
                  <a:cubicBezTo>
                    <a:pt x="77" y="24"/>
                    <a:pt x="46" y="24"/>
                    <a:pt x="16" y="24"/>
                  </a:cubicBezTo>
                  <a:cubicBezTo>
                    <a:pt x="8" y="24"/>
                    <a:pt x="3" y="20"/>
                    <a:pt x="1" y="14"/>
                  </a:cubicBezTo>
                  <a:cubicBezTo>
                    <a:pt x="0" y="8"/>
                    <a:pt x="4" y="2"/>
                    <a:pt x="11" y="0"/>
                  </a:cubicBezTo>
                  <a:cubicBezTo>
                    <a:pt x="14" y="0"/>
                    <a:pt x="17" y="0"/>
                    <a:pt x="19" y="0"/>
                  </a:cubicBezTo>
                  <a:cubicBezTo>
                    <a:pt x="79" y="0"/>
                    <a:pt x="138" y="0"/>
                    <a:pt x="198" y="0"/>
                  </a:cubicBezTo>
                  <a:cubicBezTo>
                    <a:pt x="200" y="0"/>
                    <a:pt x="202" y="0"/>
                    <a:pt x="203" y="0"/>
                  </a:cubicBezTo>
                  <a:cubicBezTo>
                    <a:pt x="211" y="1"/>
                    <a:pt x="216" y="6"/>
                    <a:pt x="216" y="12"/>
                  </a:cubicBezTo>
                  <a:cubicBezTo>
                    <a:pt x="216" y="19"/>
                    <a:pt x="210" y="24"/>
                    <a:pt x="203" y="24"/>
                  </a:cubicBezTo>
                  <a:cubicBezTo>
                    <a:pt x="181" y="24"/>
                    <a:pt x="159" y="24"/>
                    <a:pt x="137" y="24"/>
                  </a:cubicBezTo>
                  <a:cubicBezTo>
                    <a:pt x="127" y="24"/>
                    <a:pt x="118" y="24"/>
                    <a:pt x="108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55"/>
            <p:cNvSpPr>
              <a:spLocks/>
            </p:cNvSpPr>
            <p:nvPr/>
          </p:nvSpPr>
          <p:spPr bwMode="auto">
            <a:xfrm>
              <a:off x="2997201" y="212725"/>
              <a:ext cx="334963" cy="42863"/>
            </a:xfrm>
            <a:custGeom>
              <a:avLst/>
              <a:gdLst>
                <a:gd name="T0" fmla="*/ 91 w 181"/>
                <a:gd name="T1" fmla="*/ 24 h 24"/>
                <a:gd name="T2" fmla="*/ 15 w 181"/>
                <a:gd name="T3" fmla="*/ 24 h 24"/>
                <a:gd name="T4" fmla="*/ 2 w 181"/>
                <a:gd name="T5" fmla="*/ 9 h 24"/>
                <a:gd name="T6" fmla="*/ 16 w 181"/>
                <a:gd name="T7" fmla="*/ 0 h 24"/>
                <a:gd name="T8" fmla="*/ 66 w 181"/>
                <a:gd name="T9" fmla="*/ 0 h 24"/>
                <a:gd name="T10" fmla="*/ 163 w 181"/>
                <a:gd name="T11" fmla="*/ 0 h 24"/>
                <a:gd name="T12" fmla="*/ 172 w 181"/>
                <a:gd name="T13" fmla="*/ 1 h 24"/>
                <a:gd name="T14" fmla="*/ 181 w 181"/>
                <a:gd name="T15" fmla="*/ 13 h 24"/>
                <a:gd name="T16" fmla="*/ 167 w 181"/>
                <a:gd name="T17" fmla="*/ 24 h 24"/>
                <a:gd name="T18" fmla="*/ 104 w 181"/>
                <a:gd name="T19" fmla="*/ 24 h 24"/>
                <a:gd name="T20" fmla="*/ 91 w 181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24">
                  <a:moveTo>
                    <a:pt x="91" y="24"/>
                  </a:moveTo>
                  <a:cubicBezTo>
                    <a:pt x="66" y="24"/>
                    <a:pt x="41" y="24"/>
                    <a:pt x="15" y="24"/>
                  </a:cubicBezTo>
                  <a:cubicBezTo>
                    <a:pt x="6" y="24"/>
                    <a:pt x="0" y="17"/>
                    <a:pt x="2" y="9"/>
                  </a:cubicBezTo>
                  <a:cubicBezTo>
                    <a:pt x="4" y="2"/>
                    <a:pt x="9" y="0"/>
                    <a:pt x="16" y="0"/>
                  </a:cubicBezTo>
                  <a:cubicBezTo>
                    <a:pt x="32" y="0"/>
                    <a:pt x="49" y="0"/>
                    <a:pt x="66" y="0"/>
                  </a:cubicBezTo>
                  <a:cubicBezTo>
                    <a:pt x="99" y="0"/>
                    <a:pt x="131" y="0"/>
                    <a:pt x="163" y="0"/>
                  </a:cubicBezTo>
                  <a:cubicBezTo>
                    <a:pt x="166" y="0"/>
                    <a:pt x="169" y="0"/>
                    <a:pt x="172" y="1"/>
                  </a:cubicBezTo>
                  <a:cubicBezTo>
                    <a:pt x="177" y="2"/>
                    <a:pt x="181" y="8"/>
                    <a:pt x="181" y="13"/>
                  </a:cubicBezTo>
                  <a:cubicBezTo>
                    <a:pt x="180" y="20"/>
                    <a:pt x="175" y="24"/>
                    <a:pt x="167" y="24"/>
                  </a:cubicBezTo>
                  <a:cubicBezTo>
                    <a:pt x="146" y="24"/>
                    <a:pt x="125" y="24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56"/>
            <p:cNvSpPr>
              <a:spLocks/>
            </p:cNvSpPr>
            <p:nvPr/>
          </p:nvSpPr>
          <p:spPr bwMode="auto">
            <a:xfrm>
              <a:off x="3001963" y="1155700"/>
              <a:ext cx="263525" cy="44450"/>
            </a:xfrm>
            <a:custGeom>
              <a:avLst/>
              <a:gdLst>
                <a:gd name="T0" fmla="*/ 71 w 143"/>
                <a:gd name="T1" fmla="*/ 24 h 24"/>
                <a:gd name="T2" fmla="*/ 14 w 143"/>
                <a:gd name="T3" fmla="*/ 24 h 24"/>
                <a:gd name="T4" fmla="*/ 0 w 143"/>
                <a:gd name="T5" fmla="*/ 12 h 24"/>
                <a:gd name="T6" fmla="*/ 14 w 143"/>
                <a:gd name="T7" fmla="*/ 0 h 24"/>
                <a:gd name="T8" fmla="*/ 129 w 143"/>
                <a:gd name="T9" fmla="*/ 0 h 24"/>
                <a:gd name="T10" fmla="*/ 143 w 143"/>
                <a:gd name="T11" fmla="*/ 12 h 24"/>
                <a:gd name="T12" fmla="*/ 129 w 143"/>
                <a:gd name="T13" fmla="*/ 24 h 24"/>
                <a:gd name="T14" fmla="*/ 71 w 143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4">
                  <a:moveTo>
                    <a:pt x="71" y="24"/>
                  </a:moveTo>
                  <a:cubicBezTo>
                    <a:pt x="52" y="24"/>
                    <a:pt x="33" y="24"/>
                    <a:pt x="14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52" y="0"/>
                    <a:pt x="90" y="0"/>
                    <a:pt x="129" y="0"/>
                  </a:cubicBezTo>
                  <a:cubicBezTo>
                    <a:pt x="138" y="0"/>
                    <a:pt x="143" y="5"/>
                    <a:pt x="143" y="12"/>
                  </a:cubicBezTo>
                  <a:cubicBezTo>
                    <a:pt x="143" y="20"/>
                    <a:pt x="137" y="24"/>
                    <a:pt x="129" y="24"/>
                  </a:cubicBezTo>
                  <a:cubicBezTo>
                    <a:pt x="110" y="24"/>
                    <a:pt x="90" y="24"/>
                    <a:pt x="7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57"/>
            <p:cNvSpPr>
              <a:spLocks/>
            </p:cNvSpPr>
            <p:nvPr/>
          </p:nvSpPr>
          <p:spPr bwMode="auto">
            <a:xfrm>
              <a:off x="3482976" y="1066800"/>
              <a:ext cx="198438" cy="46038"/>
            </a:xfrm>
            <a:custGeom>
              <a:avLst/>
              <a:gdLst>
                <a:gd name="T0" fmla="*/ 54 w 108"/>
                <a:gd name="T1" fmla="*/ 25 h 25"/>
                <a:gd name="T2" fmla="*/ 16 w 108"/>
                <a:gd name="T3" fmla="*/ 25 h 25"/>
                <a:gd name="T4" fmla="*/ 0 w 108"/>
                <a:gd name="T5" fmla="*/ 13 h 25"/>
                <a:gd name="T6" fmla="*/ 16 w 108"/>
                <a:gd name="T7" fmla="*/ 0 h 25"/>
                <a:gd name="T8" fmla="*/ 93 w 108"/>
                <a:gd name="T9" fmla="*/ 0 h 25"/>
                <a:gd name="T10" fmla="*/ 108 w 108"/>
                <a:gd name="T11" fmla="*/ 13 h 25"/>
                <a:gd name="T12" fmla="*/ 93 w 108"/>
                <a:gd name="T13" fmla="*/ 25 h 25"/>
                <a:gd name="T14" fmla="*/ 54 w 10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25"/>
                  </a:moveTo>
                  <a:cubicBezTo>
                    <a:pt x="41" y="25"/>
                    <a:pt x="28" y="25"/>
                    <a:pt x="16" y="25"/>
                  </a:cubicBezTo>
                  <a:cubicBezTo>
                    <a:pt x="6" y="25"/>
                    <a:pt x="1" y="20"/>
                    <a:pt x="0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41" y="0"/>
                    <a:pt x="67" y="0"/>
                    <a:pt x="93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7" y="20"/>
                    <a:pt x="102" y="25"/>
                    <a:pt x="93" y="25"/>
                  </a:cubicBezTo>
                  <a:cubicBezTo>
                    <a:pt x="80" y="25"/>
                    <a:pt x="67" y="25"/>
                    <a:pt x="54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58"/>
            <p:cNvSpPr>
              <a:spLocks/>
            </p:cNvSpPr>
            <p:nvPr/>
          </p:nvSpPr>
          <p:spPr bwMode="auto">
            <a:xfrm>
              <a:off x="3001963" y="300038"/>
              <a:ext cx="196850" cy="44450"/>
            </a:xfrm>
            <a:custGeom>
              <a:avLst/>
              <a:gdLst>
                <a:gd name="T0" fmla="*/ 53 w 107"/>
                <a:gd name="T1" fmla="*/ 24 h 24"/>
                <a:gd name="T2" fmla="*/ 13 w 107"/>
                <a:gd name="T3" fmla="*/ 24 h 24"/>
                <a:gd name="T4" fmla="*/ 0 w 107"/>
                <a:gd name="T5" fmla="*/ 12 h 24"/>
                <a:gd name="T6" fmla="*/ 13 w 107"/>
                <a:gd name="T7" fmla="*/ 0 h 24"/>
                <a:gd name="T8" fmla="*/ 94 w 107"/>
                <a:gd name="T9" fmla="*/ 0 h 24"/>
                <a:gd name="T10" fmla="*/ 107 w 107"/>
                <a:gd name="T11" fmla="*/ 12 h 24"/>
                <a:gd name="T12" fmla="*/ 94 w 107"/>
                <a:gd name="T13" fmla="*/ 24 h 24"/>
                <a:gd name="T14" fmla="*/ 53 w 107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24">
                  <a:moveTo>
                    <a:pt x="53" y="24"/>
                  </a:moveTo>
                  <a:cubicBezTo>
                    <a:pt x="40" y="24"/>
                    <a:pt x="27" y="24"/>
                    <a:pt x="13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3" y="0"/>
                  </a:cubicBezTo>
                  <a:cubicBezTo>
                    <a:pt x="40" y="0"/>
                    <a:pt x="67" y="0"/>
                    <a:pt x="94" y="0"/>
                  </a:cubicBezTo>
                  <a:cubicBezTo>
                    <a:pt x="102" y="0"/>
                    <a:pt x="107" y="5"/>
                    <a:pt x="107" y="12"/>
                  </a:cubicBezTo>
                  <a:cubicBezTo>
                    <a:pt x="107" y="19"/>
                    <a:pt x="102" y="24"/>
                    <a:pt x="94" y="24"/>
                  </a:cubicBezTo>
                  <a:cubicBezTo>
                    <a:pt x="80" y="24"/>
                    <a:pt x="67" y="24"/>
                    <a:pt x="53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59"/>
            <p:cNvSpPr>
              <a:spLocks/>
            </p:cNvSpPr>
            <p:nvPr/>
          </p:nvSpPr>
          <p:spPr bwMode="auto">
            <a:xfrm>
              <a:off x="3810001" y="884238"/>
              <a:ext cx="312738" cy="269875"/>
            </a:xfrm>
            <a:custGeom>
              <a:avLst/>
              <a:gdLst>
                <a:gd name="T0" fmla="*/ 60 w 170"/>
                <a:gd name="T1" fmla="*/ 115 h 146"/>
                <a:gd name="T2" fmla="*/ 145 w 170"/>
                <a:gd name="T3" fmla="*/ 8 h 146"/>
                <a:gd name="T4" fmla="*/ 155 w 170"/>
                <a:gd name="T5" fmla="*/ 1 h 146"/>
                <a:gd name="T6" fmla="*/ 167 w 170"/>
                <a:gd name="T7" fmla="*/ 7 h 146"/>
                <a:gd name="T8" fmla="*/ 166 w 170"/>
                <a:gd name="T9" fmla="*/ 22 h 146"/>
                <a:gd name="T10" fmla="*/ 133 w 170"/>
                <a:gd name="T11" fmla="*/ 62 h 146"/>
                <a:gd name="T12" fmla="*/ 73 w 170"/>
                <a:gd name="T13" fmla="*/ 137 h 146"/>
                <a:gd name="T14" fmla="*/ 52 w 170"/>
                <a:gd name="T15" fmla="*/ 140 h 146"/>
                <a:gd name="T16" fmla="*/ 9 w 170"/>
                <a:gd name="T17" fmla="*/ 108 h 146"/>
                <a:gd name="T18" fmla="*/ 5 w 170"/>
                <a:gd name="T19" fmla="*/ 89 h 146"/>
                <a:gd name="T20" fmla="*/ 24 w 170"/>
                <a:gd name="T21" fmla="*/ 88 h 146"/>
                <a:gd name="T22" fmla="*/ 60 w 170"/>
                <a:gd name="T23" fmla="*/ 1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" h="146">
                  <a:moveTo>
                    <a:pt x="60" y="115"/>
                  </a:moveTo>
                  <a:cubicBezTo>
                    <a:pt x="89" y="79"/>
                    <a:pt x="117" y="44"/>
                    <a:pt x="145" y="8"/>
                  </a:cubicBezTo>
                  <a:cubicBezTo>
                    <a:pt x="148" y="5"/>
                    <a:pt x="151" y="3"/>
                    <a:pt x="155" y="1"/>
                  </a:cubicBezTo>
                  <a:cubicBezTo>
                    <a:pt x="160" y="0"/>
                    <a:pt x="164" y="2"/>
                    <a:pt x="167" y="7"/>
                  </a:cubicBezTo>
                  <a:cubicBezTo>
                    <a:pt x="170" y="12"/>
                    <a:pt x="169" y="17"/>
                    <a:pt x="166" y="22"/>
                  </a:cubicBezTo>
                  <a:cubicBezTo>
                    <a:pt x="155" y="35"/>
                    <a:pt x="144" y="48"/>
                    <a:pt x="133" y="62"/>
                  </a:cubicBezTo>
                  <a:cubicBezTo>
                    <a:pt x="113" y="87"/>
                    <a:pt x="93" y="112"/>
                    <a:pt x="73" y="137"/>
                  </a:cubicBezTo>
                  <a:cubicBezTo>
                    <a:pt x="66" y="146"/>
                    <a:pt x="61" y="146"/>
                    <a:pt x="52" y="140"/>
                  </a:cubicBezTo>
                  <a:cubicBezTo>
                    <a:pt x="38" y="129"/>
                    <a:pt x="23" y="118"/>
                    <a:pt x="9" y="108"/>
                  </a:cubicBezTo>
                  <a:cubicBezTo>
                    <a:pt x="1" y="102"/>
                    <a:pt x="0" y="95"/>
                    <a:pt x="5" y="89"/>
                  </a:cubicBezTo>
                  <a:cubicBezTo>
                    <a:pt x="9" y="83"/>
                    <a:pt x="16" y="83"/>
                    <a:pt x="24" y="88"/>
                  </a:cubicBezTo>
                  <a:cubicBezTo>
                    <a:pt x="36" y="97"/>
                    <a:pt x="47" y="106"/>
                    <a:pt x="60" y="115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425;p9"/>
          <p:cNvSpPr/>
          <p:nvPr/>
        </p:nvSpPr>
        <p:spPr>
          <a:xfrm>
            <a:off x="452536" y="46874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Важные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48343" y="474133"/>
            <a:ext cx="2619623" cy="4339986"/>
            <a:chOff x="191008" y="451751"/>
            <a:chExt cx="2631370" cy="435944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422" y="821492"/>
              <a:ext cx="1868427" cy="3626770"/>
            </a:xfrm>
            <a:prstGeom prst="rect">
              <a:avLst/>
            </a:prstGeom>
          </p:spPr>
        </p:pic>
        <p:grpSp>
          <p:nvGrpSpPr>
            <p:cNvPr id="38" name="Google Shape;531;p13"/>
            <p:cNvGrpSpPr/>
            <p:nvPr/>
          </p:nvGrpSpPr>
          <p:grpSpPr>
            <a:xfrm>
              <a:off x="191008" y="451751"/>
              <a:ext cx="1180245" cy="1159328"/>
              <a:chOff x="395536" y="195486"/>
              <a:chExt cx="1687116" cy="1656184"/>
            </a:xfrm>
          </p:grpSpPr>
          <p:sp>
            <p:nvSpPr>
              <p:cNvPr id="39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34;p13"/>
            <p:cNvGrpSpPr/>
            <p:nvPr/>
          </p:nvGrpSpPr>
          <p:grpSpPr>
            <a:xfrm>
              <a:off x="1642133" y="3651870"/>
              <a:ext cx="1180245" cy="1159328"/>
              <a:chOff x="1547664" y="3452978"/>
              <a:chExt cx="1260582" cy="1237470"/>
            </a:xfrm>
          </p:grpSpPr>
          <p:sp>
            <p:nvSpPr>
              <p:cNvPr id="70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Прямоугольник 39"/>
          <p:cNvSpPr/>
          <p:nvPr/>
        </p:nvSpPr>
        <p:spPr>
          <a:xfrm flipV="1">
            <a:off x="260492" y="2372944"/>
            <a:ext cx="3100463" cy="2076423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260492" y="1210207"/>
            <a:ext cx="3100464" cy="792087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412209" y="1426230"/>
            <a:ext cx="304349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cap="none" dirty="0" smtClean="0">
                <a:solidFill>
                  <a:schemeClr val="bg1"/>
                </a:solidFill>
              </a:rPr>
              <a:t>МФЦ РАЙОНА ЧЕРЕМУШКИ</a:t>
            </a:r>
            <a:r>
              <a:rPr lang="ru-RU" cap="none" dirty="0" smtClean="0">
                <a:solidFill>
                  <a:schemeClr val="bg1"/>
                </a:solidFill>
              </a:rPr>
              <a:t/>
            </a:r>
            <a:br>
              <a:rPr lang="ru-RU" cap="none" dirty="0" smtClean="0">
                <a:solidFill>
                  <a:schemeClr val="bg1"/>
                </a:solidFill>
              </a:rPr>
            </a:br>
            <a:r>
              <a:rPr lang="ru-RU" cap="none" dirty="0" smtClean="0">
                <a:solidFill>
                  <a:schemeClr val="bg1"/>
                </a:solidFill>
              </a:rPr>
              <a:t>ПРОИЗВОДЯТ НАЧИСЛЕНИЯ ПО </a:t>
            </a:r>
            <a:endParaRPr lang="ru-RU" cap="none" dirty="0">
              <a:solidFill>
                <a:schemeClr val="bg1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106260" y="1285553"/>
            <a:ext cx="3242270" cy="663346"/>
            <a:chOff x="455909" y="2573064"/>
            <a:chExt cx="3242270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E74825"/>
                  </a:solidFill>
                </a:rPr>
                <a:t>39980</a:t>
              </a:r>
              <a:endParaRPr lang="ru-RU" sz="44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271268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лицевых счетов</a:t>
              </a:r>
            </a:p>
          </p:txBody>
        </p:sp>
      </p:grpSp>
      <p:sp>
        <p:nvSpPr>
          <p:cNvPr id="72" name="Google Shape;430;p9"/>
          <p:cNvSpPr/>
          <p:nvPr/>
        </p:nvSpPr>
        <p:spPr>
          <a:xfrm>
            <a:off x="340344" y="2507851"/>
            <a:ext cx="2948831" cy="179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b="1" dirty="0" smtClean="0">
                <a:solidFill>
                  <a:srgbClr val="E74825"/>
                </a:solidFill>
              </a:rPr>
              <a:t>С 28 АПРЕЛЯ 2022 г. </a:t>
            </a:r>
          </a:p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dirty="0" smtClean="0">
                <a:solidFill>
                  <a:srgbClr val="561C0E"/>
                </a:solidFill>
              </a:rPr>
              <a:t>при расчете начислений через </a:t>
            </a:r>
            <a:r>
              <a:rPr lang="ru-RU" sz="1100" dirty="0">
                <a:solidFill>
                  <a:srgbClr val="561C0E"/>
                </a:solidFill>
              </a:rPr>
              <a:t>центры </a:t>
            </a:r>
            <a:r>
              <a:rPr lang="ru-RU" sz="1100" dirty="0" err="1" smtClean="0">
                <a:solidFill>
                  <a:srgbClr val="561C0E"/>
                </a:solidFill>
              </a:rPr>
              <a:t>госуслуг</a:t>
            </a:r>
            <a:r>
              <a:rPr lang="ru-RU" sz="1100" dirty="0" smtClean="0">
                <a:solidFill>
                  <a:srgbClr val="561C0E"/>
                </a:solidFill>
              </a:rPr>
              <a:t> </a:t>
            </a:r>
            <a:r>
              <a:rPr lang="ru-RU" sz="1100" dirty="0">
                <a:solidFill>
                  <a:srgbClr val="561C0E"/>
                </a:solidFill>
              </a:rPr>
              <a:t>граждане </a:t>
            </a:r>
            <a:r>
              <a:rPr lang="ru-RU" sz="1100" dirty="0" smtClean="0">
                <a:solidFill>
                  <a:srgbClr val="561C0E"/>
                </a:solidFill>
              </a:rPr>
              <a:t>могут получать </a:t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личном кабинете на портале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справку </a:t>
            </a:r>
            <a:r>
              <a:rPr lang="ru-RU" sz="1100" b="1" dirty="0" smtClean="0">
                <a:solidFill>
                  <a:srgbClr val="561C0E"/>
                </a:solidFill>
              </a:rPr>
              <a:t>о наличии/отсутствии задолженности/переплаты за </a:t>
            </a:r>
            <a:r>
              <a:rPr lang="ru-RU" sz="1100" b="1" dirty="0">
                <a:solidFill>
                  <a:srgbClr val="561C0E"/>
                </a:solidFill>
              </a:rPr>
              <a:t>жилищно-коммунальные и иные </a:t>
            </a:r>
            <a:r>
              <a:rPr lang="ru-RU" sz="1100" b="1" dirty="0" smtClean="0">
                <a:solidFill>
                  <a:srgbClr val="561C0E"/>
                </a:solidFill>
              </a:rPr>
              <a:t>услуги</a:t>
            </a:r>
            <a:r>
              <a:rPr lang="ru-RU" sz="1100" dirty="0" smtClean="0">
                <a:solidFill>
                  <a:srgbClr val="561C0E"/>
                </a:solidFill>
              </a:rPr>
              <a:t>.</a:t>
            </a:r>
            <a:endParaRPr sz="1100" b="0" i="0" u="none" strike="noStrike" cap="none" dirty="0">
              <a:solidFill>
                <a:srgbClr val="561C0E"/>
              </a:solidFill>
              <a:sym typeface="Arial"/>
            </a:endParaRPr>
          </a:p>
        </p:txBody>
      </p:sp>
      <p:sp>
        <p:nvSpPr>
          <p:cNvPr id="73" name="Google Shape;430;p9"/>
          <p:cNvSpPr/>
          <p:nvPr/>
        </p:nvSpPr>
        <p:spPr>
          <a:xfrm>
            <a:off x="3597964" y="2326598"/>
            <a:ext cx="2653823" cy="200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b="1" dirty="0" smtClean="0">
                <a:solidFill>
                  <a:srgbClr val="561C0E"/>
                </a:solidFill>
              </a:rPr>
              <a:t>Ранее </a:t>
            </a:r>
            <a:r>
              <a:rPr lang="ru-RU" sz="1100" b="1" dirty="0">
                <a:solidFill>
                  <a:srgbClr val="561C0E"/>
                </a:solidFill>
              </a:rPr>
              <a:t>при получении информации </a:t>
            </a:r>
            <a:r>
              <a:rPr lang="en-US" sz="1100" dirty="0" smtClean="0">
                <a:solidFill>
                  <a:srgbClr val="561C0E"/>
                </a:solidFill>
              </a:rPr>
              <a:t/>
            </a:r>
            <a:br>
              <a:rPr lang="en-US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о </a:t>
            </a:r>
            <a:r>
              <a:rPr lang="ru-RU" sz="1100" dirty="0">
                <a:solidFill>
                  <a:srgbClr val="561C0E"/>
                </a:solidFill>
              </a:rPr>
              <a:t>задолженности в центрах </a:t>
            </a:r>
            <a:r>
              <a:rPr lang="ru-RU" sz="1100" dirty="0" err="1">
                <a:solidFill>
                  <a:srgbClr val="561C0E"/>
                </a:solidFill>
              </a:rPr>
              <a:t>госуслуг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dirty="0" smtClean="0">
                <a:solidFill>
                  <a:srgbClr val="561C0E"/>
                </a:solidFill>
              </a:rPr>
              <a:t>«Мои Документы» </a:t>
            </a:r>
            <a:r>
              <a:rPr lang="ru-RU" sz="1100" dirty="0">
                <a:solidFill>
                  <a:srgbClr val="561C0E"/>
                </a:solidFill>
              </a:rPr>
              <a:t>официальные сведения </a:t>
            </a:r>
            <a:r>
              <a:rPr lang="ru-RU" sz="1100" dirty="0" smtClean="0">
                <a:solidFill>
                  <a:srgbClr val="561C0E"/>
                </a:solidFill>
              </a:rPr>
              <a:t>о </a:t>
            </a:r>
            <a:r>
              <a:rPr lang="ru-RU" sz="1100" dirty="0">
                <a:solidFill>
                  <a:srgbClr val="561C0E"/>
                </a:solidFill>
              </a:rPr>
              <a:t>переплате </a:t>
            </a:r>
            <a:r>
              <a:rPr lang="ru-RU" sz="1100" dirty="0" smtClean="0">
                <a:solidFill>
                  <a:srgbClr val="561C0E"/>
                </a:solidFill>
              </a:rPr>
              <a:t>не </a:t>
            </a:r>
            <a:r>
              <a:rPr lang="ru-RU" sz="1100" dirty="0">
                <a:solidFill>
                  <a:srgbClr val="561C0E"/>
                </a:solidFill>
              </a:rPr>
              <a:t>предоставлялись </a:t>
            </a:r>
            <a:r>
              <a:rPr lang="ru-RU" sz="1100" dirty="0" smtClean="0">
                <a:solidFill>
                  <a:srgbClr val="561C0E"/>
                </a:solidFill>
              </a:rPr>
              <a:t>(</a:t>
            </a:r>
            <a:r>
              <a:rPr lang="ru-RU" sz="1100" dirty="0">
                <a:solidFill>
                  <a:srgbClr val="561C0E"/>
                </a:solidFill>
              </a:rPr>
              <a:t>переплата просто учитывалась </a:t>
            </a:r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едином платежном документе). Жители по-прежнему </a:t>
            </a:r>
            <a:r>
              <a:rPr lang="ru-RU" sz="1100" dirty="0" smtClean="0">
                <a:solidFill>
                  <a:srgbClr val="561C0E"/>
                </a:solidFill>
              </a:rPr>
              <a:t>могут </a:t>
            </a:r>
            <a:r>
              <a:rPr lang="ru-RU" sz="1100" dirty="0">
                <a:solidFill>
                  <a:srgbClr val="561C0E"/>
                </a:solidFill>
              </a:rPr>
              <a:t>выбрать — получить справку </a:t>
            </a:r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b="1" dirty="0" smtClean="0">
                <a:solidFill>
                  <a:srgbClr val="561C0E"/>
                </a:solidFill>
              </a:rPr>
              <a:t>в центрах </a:t>
            </a:r>
            <a:r>
              <a:rPr lang="ru-RU" sz="1100" b="1" dirty="0" err="1" smtClean="0">
                <a:solidFill>
                  <a:srgbClr val="561C0E"/>
                </a:solidFill>
              </a:rPr>
              <a:t>госуслуг</a:t>
            </a:r>
            <a:r>
              <a:rPr lang="ru-RU" sz="1100" b="1" dirty="0" smtClean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или онлайн </a:t>
            </a:r>
            <a:r>
              <a:rPr lang="ru-RU" sz="1100" b="1" dirty="0" smtClean="0">
                <a:solidFill>
                  <a:srgbClr val="561C0E"/>
                </a:solidFill>
              </a:rPr>
              <a:t/>
            </a:r>
            <a:br>
              <a:rPr lang="ru-RU" sz="1100" b="1" dirty="0" smtClean="0">
                <a:solidFill>
                  <a:srgbClr val="561C0E"/>
                </a:solidFill>
              </a:rPr>
            </a:br>
            <a:r>
              <a:rPr lang="ru-RU" sz="1100" b="1" dirty="0" smtClean="0">
                <a:solidFill>
                  <a:srgbClr val="561C0E"/>
                </a:solidFill>
              </a:rPr>
              <a:t>на </a:t>
            </a:r>
            <a:r>
              <a:rPr lang="ru-RU" sz="1100" b="1" dirty="0">
                <a:solidFill>
                  <a:srgbClr val="561C0E"/>
                </a:solidFill>
              </a:rPr>
              <a:t>портале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E74825"/>
                </a:solidFill>
              </a:rPr>
              <a:t>mos.ru.</a:t>
            </a:r>
            <a:endParaRPr sz="11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25" name="Google Shape;365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260492" y="263600"/>
            <a:ext cx="4966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50"/>
            </a:pPr>
            <a:r>
              <a:rPr lang="ru-RU" sz="1500" b="1" dirty="0">
                <a:solidFill>
                  <a:srgbClr val="561C0E"/>
                </a:solidFill>
              </a:rPr>
              <a:t>РАБОТА С УПРАВЛЯЮЩИМИ </a:t>
            </a:r>
            <a:r>
              <a:rPr lang="ru-RU" sz="1500" b="1" dirty="0" smtClean="0">
                <a:solidFill>
                  <a:srgbClr val="561C0E"/>
                </a:solidFill>
              </a:rPr>
              <a:t>КОМПАНИЯМИ </a:t>
            </a:r>
            <a:r>
              <a:rPr lang="en-US" sz="1500" b="1" dirty="0" smtClean="0">
                <a:solidFill>
                  <a:srgbClr val="561C0E"/>
                </a:solidFill>
              </a:rPr>
              <a:t/>
            </a:r>
            <a:br>
              <a:rPr lang="en-US" sz="1500" b="1" dirty="0" smtClean="0">
                <a:solidFill>
                  <a:srgbClr val="561C0E"/>
                </a:solidFill>
              </a:rPr>
            </a:br>
            <a:r>
              <a:rPr lang="ru-RU" sz="1500" b="1" dirty="0" smtClean="0">
                <a:solidFill>
                  <a:srgbClr val="561C0E"/>
                </a:solidFill>
              </a:rPr>
              <a:t>И </a:t>
            </a:r>
            <a:r>
              <a:rPr lang="ru-RU" sz="1500" b="1" dirty="0">
                <a:solidFill>
                  <a:srgbClr val="561C0E"/>
                </a:solidFill>
              </a:rPr>
              <a:t>ПОСТАВЩИКАМИ УСЛУГ В СФЕРЕ ЖКХ</a:t>
            </a:r>
            <a:endParaRPr lang="ru-RU" sz="1500" dirty="0"/>
          </a:p>
        </p:txBody>
      </p:sp>
      <p:cxnSp>
        <p:nvCxnSpPr>
          <p:cNvPr id="27" name="Google Shape;363;p7"/>
          <p:cNvCxnSpPr/>
          <p:nvPr/>
        </p:nvCxnSpPr>
        <p:spPr>
          <a:xfrm>
            <a:off x="259171" y="837505"/>
            <a:ext cx="5992616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Прямая соединительная линия 30"/>
          <p:cNvCxnSpPr/>
          <p:nvPr/>
        </p:nvCxnSpPr>
        <p:spPr>
          <a:xfrm>
            <a:off x="1625600" y="4830502"/>
            <a:ext cx="6109547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5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3201" y="582480"/>
            <a:ext cx="2833520" cy="1889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437" y="2440143"/>
            <a:ext cx="2831730" cy="2032582"/>
          </a:xfrm>
          <a:prstGeom prst="rect">
            <a:avLst/>
          </a:prstGeom>
        </p:spPr>
      </p:pic>
      <p:sp>
        <p:nvSpPr>
          <p:cNvPr id="439" name="Google Shape;439;p11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"/>
          <p:cNvSpPr txBox="1"/>
          <p:nvPr/>
        </p:nvSpPr>
        <p:spPr>
          <a:xfrm>
            <a:off x="347693" y="979869"/>
            <a:ext cx="5461292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900" b="1" dirty="0" smtClean="0">
                <a:solidFill>
                  <a:srgbClr val="623B2A"/>
                </a:solidFill>
              </a:rPr>
              <a:t>Услуги ЗАГС стали доступны по </a:t>
            </a:r>
            <a:r>
              <a:rPr lang="ru-RU" sz="900" b="1" dirty="0">
                <a:solidFill>
                  <a:srgbClr val="623B2A"/>
                </a:solidFill>
              </a:rPr>
              <a:t>экстерриториальному принципу</a:t>
            </a:r>
            <a:r>
              <a:rPr lang="ru-RU" sz="900" dirty="0">
                <a:solidFill>
                  <a:srgbClr val="623B2A"/>
                </a:solidFill>
              </a:rPr>
              <a:t>. </a:t>
            </a:r>
            <a:r>
              <a:rPr lang="ru-RU" sz="900" dirty="0" smtClean="0">
                <a:solidFill>
                  <a:srgbClr val="623B2A"/>
                </a:solidFill>
              </a:rPr>
              <a:t/>
            </a:r>
            <a:br>
              <a:rPr lang="ru-RU" sz="900" dirty="0" smtClean="0">
                <a:solidFill>
                  <a:srgbClr val="623B2A"/>
                </a:solidFill>
              </a:rPr>
            </a:br>
            <a:r>
              <a:rPr lang="ru-RU" sz="900" dirty="0" smtClean="0">
                <a:solidFill>
                  <a:srgbClr val="623B2A"/>
                </a:solidFill>
              </a:rPr>
              <a:t>В </a:t>
            </a:r>
            <a:r>
              <a:rPr lang="ru-RU" sz="900" dirty="0">
                <a:solidFill>
                  <a:srgbClr val="623B2A"/>
                </a:solidFill>
              </a:rPr>
              <a:t>частности, нововведения коснулись услуг по регистрации рождения, расторжения брака, а также </a:t>
            </a:r>
            <a:r>
              <a:rPr lang="ru-RU" sz="900" dirty="0" smtClean="0">
                <a:solidFill>
                  <a:srgbClr val="623B2A"/>
                </a:solidFill>
              </a:rPr>
              <a:t>подаче </a:t>
            </a:r>
            <a:r>
              <a:rPr lang="ru-RU" sz="900" dirty="0">
                <a:solidFill>
                  <a:srgbClr val="623B2A"/>
                </a:solidFill>
              </a:rPr>
              <a:t>заявлений о внесении изменений или исправлений в записи актов гражданского состояния. Раньше за некоторыми услугами ЗАГС нужно было обращаться по месту проживания или наступления </a:t>
            </a:r>
            <a:r>
              <a:rPr lang="ru-RU" sz="900" dirty="0" smtClean="0">
                <a:solidFill>
                  <a:srgbClr val="623B2A"/>
                </a:solidFill>
              </a:rPr>
              <a:t>события;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900" b="1" dirty="0" smtClean="0">
                <a:solidFill>
                  <a:srgbClr val="623B2A"/>
                </a:solidFill>
              </a:rPr>
              <a:t>Включение </a:t>
            </a:r>
            <a:r>
              <a:rPr lang="ru-RU" sz="900" b="1" dirty="0">
                <a:solidFill>
                  <a:srgbClr val="623B2A"/>
                </a:solidFill>
              </a:rPr>
              <a:t>в Единый государственный реестр </a:t>
            </a:r>
            <a:r>
              <a:rPr lang="ru-RU" sz="900" dirty="0">
                <a:solidFill>
                  <a:srgbClr val="623B2A"/>
                </a:solidFill>
              </a:rPr>
              <a:t>записей актов гражданского состояния сведений о документах, выданных компетентными органами иностранных </a:t>
            </a:r>
            <a:r>
              <a:rPr lang="ru-RU" sz="900" dirty="0" smtClean="0">
                <a:solidFill>
                  <a:srgbClr val="623B2A"/>
                </a:solidFill>
              </a:rPr>
              <a:t>государств, </a:t>
            </a:r>
            <a:r>
              <a:rPr lang="ru-RU" sz="900" dirty="0">
                <a:solidFill>
                  <a:srgbClr val="623B2A"/>
                </a:solidFill>
              </a:rPr>
              <a:t>в удостоверение актов гражданского состояния, совершенных по законам соответствующих иностранных государств вне пределов территории </a:t>
            </a:r>
            <a:r>
              <a:rPr lang="ru-RU" sz="900" dirty="0" smtClean="0">
                <a:solidFill>
                  <a:srgbClr val="623B2A"/>
                </a:solidFill>
              </a:rPr>
              <a:t>РФ в </a:t>
            </a:r>
            <a:r>
              <a:rPr lang="ru-RU" sz="900" dirty="0">
                <a:solidFill>
                  <a:srgbClr val="623B2A"/>
                </a:solidFill>
              </a:rPr>
              <a:t>отношении </a:t>
            </a:r>
            <a:r>
              <a:rPr lang="ru-RU" sz="900" dirty="0" smtClean="0">
                <a:solidFill>
                  <a:srgbClr val="623B2A"/>
                </a:solidFill>
              </a:rPr>
              <a:t>граждан РФ;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900" b="1" dirty="0" err="1" smtClean="0">
                <a:solidFill>
                  <a:srgbClr val="623B2A"/>
                </a:solidFill>
              </a:rPr>
              <a:t>Видеоконсультации</a:t>
            </a:r>
            <a:r>
              <a:rPr lang="ru-RU" sz="900" dirty="0" smtClean="0">
                <a:solidFill>
                  <a:srgbClr val="623B2A"/>
                </a:solidFill>
              </a:rPr>
              <a:t> </a:t>
            </a:r>
            <a:r>
              <a:rPr lang="ru-RU" sz="900" dirty="0">
                <a:solidFill>
                  <a:srgbClr val="623B2A"/>
                </a:solidFill>
              </a:rPr>
              <a:t>на </a:t>
            </a:r>
            <a:r>
              <a:rPr lang="ru-RU" sz="900" b="1" dirty="0">
                <a:solidFill>
                  <a:srgbClr val="E74825"/>
                </a:solidFill>
              </a:rPr>
              <a:t>mos.ru</a:t>
            </a:r>
            <a:r>
              <a:rPr lang="ru-RU" sz="900" dirty="0">
                <a:solidFill>
                  <a:srgbClr val="623B2A"/>
                </a:solidFill>
              </a:rPr>
              <a:t> с сотрудниками центров госуслуг по темам </a:t>
            </a:r>
            <a:r>
              <a:rPr lang="ru-RU" sz="900" dirty="0" smtClean="0">
                <a:solidFill>
                  <a:srgbClr val="623B2A"/>
                </a:solidFill>
              </a:rPr>
              <a:t>ЗАГС. </a:t>
            </a:r>
            <a:r>
              <a:rPr lang="ru-RU" sz="900" dirty="0"/>
              <a:t> </a:t>
            </a:r>
            <a:endParaRPr lang="ru-RU" sz="900" dirty="0" smtClean="0"/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900" b="1" dirty="0">
                <a:solidFill>
                  <a:schemeClr val="dk1"/>
                </a:solidFill>
              </a:rPr>
              <a:t>С 31 января 2022 г. в МФЦ района </a:t>
            </a:r>
            <a:r>
              <a:rPr lang="ru-RU" sz="900" b="1" dirty="0" smtClean="0">
                <a:solidFill>
                  <a:schemeClr val="dk1"/>
                </a:solidFill>
              </a:rPr>
              <a:t>Черемушки </a:t>
            </a:r>
            <a:r>
              <a:rPr lang="ru-RU" sz="9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Times New Roman"/>
              </a:rPr>
              <a:t>(</a:t>
            </a:r>
            <a:r>
              <a:rPr lang="ru-RU" sz="900" b="1" dirty="0">
                <a:solidFill>
                  <a:schemeClr val="tx1">
                    <a:lumMod val="50000"/>
                  </a:schemeClr>
                </a:solidFill>
                <a:latin typeface="+mn-lt"/>
                <a:ea typeface="Times New Roman"/>
              </a:rPr>
              <a:t>единственный в округе ЮЗАО)</a:t>
            </a:r>
            <a:r>
              <a:rPr lang="ru-RU" sz="9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900" dirty="0">
                <a:solidFill>
                  <a:schemeClr val="dk1"/>
                </a:solidFill>
              </a:rPr>
              <a:t>размещен дополнительный офис </a:t>
            </a:r>
            <a:r>
              <a:rPr lang="ru-RU" sz="900" dirty="0" smtClean="0">
                <a:solidFill>
                  <a:schemeClr val="dk1"/>
                </a:solidFill>
              </a:rPr>
              <a:t>Управления ЗАГС г</a:t>
            </a:r>
            <a:r>
              <a:rPr lang="ru-RU" sz="900" dirty="0">
                <a:solidFill>
                  <a:schemeClr val="dk1"/>
                </a:solidFill>
              </a:rPr>
              <a:t>. Москвы, которые оказывают услуги регистрации рождения и смерти, произошедших за пределами территории России; регистрация установления отцовства, после регистрации рождения, а также   по заявлениям, поданным до рождения; регистрация перемена имени; истребование личных документов с территории иностранных государств; регистрация усыновления (удочерения) и т.д.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endParaRPr lang="ru-RU" sz="1000" dirty="0"/>
          </a:p>
          <a:p>
            <a:pPr marL="171450" indent="-171450" algn="just">
              <a:spcAft>
                <a:spcPts val="300"/>
              </a:spcAft>
              <a:buClr>
                <a:schemeClr val="dk1"/>
              </a:buClr>
              <a:buSzPts val="1000"/>
              <a:buFont typeface="Arial"/>
              <a:buChar char="•"/>
            </a:pP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47" name="Google Shape;447;p11"/>
          <p:cNvSpPr/>
          <p:nvPr/>
        </p:nvSpPr>
        <p:spPr>
          <a:xfrm>
            <a:off x="543158" y="468648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11"/>
          <p:cNvCxnSpPr/>
          <p:nvPr/>
        </p:nvCxnSpPr>
        <p:spPr>
          <a:xfrm>
            <a:off x="222645" y="557234"/>
            <a:ext cx="5592001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11"/>
          <p:cNvSpPr/>
          <p:nvPr/>
        </p:nvSpPr>
        <p:spPr>
          <a:xfrm>
            <a:off x="251520" y="211531"/>
            <a:ext cx="555746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НОВЫЕ УСЛУГИ ЦЕНТРОВ «МОИ ДОКУМЕНТЫ»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567;g1085bbaee28_10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574;g1085bbaee28_10_0"/>
          <p:cNvGrpSpPr/>
          <p:nvPr/>
        </p:nvGrpSpPr>
        <p:grpSpPr>
          <a:xfrm>
            <a:off x="6012174" y="215244"/>
            <a:ext cx="1180306" cy="1159329"/>
            <a:chOff x="395536" y="195486"/>
            <a:chExt cx="1687116" cy="1656184"/>
          </a:xfrm>
        </p:grpSpPr>
        <p:sp>
          <p:nvSpPr>
            <p:cNvPr id="33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77;g1085bbaee28_10_0"/>
          <p:cNvGrpSpPr/>
          <p:nvPr/>
        </p:nvGrpSpPr>
        <p:grpSpPr>
          <a:xfrm>
            <a:off x="7667887" y="3671295"/>
            <a:ext cx="1180787" cy="1159880"/>
            <a:chOff x="1547126" y="3452451"/>
            <a:chExt cx="1261121" cy="1237998"/>
          </a:xfrm>
        </p:grpSpPr>
        <p:sp>
          <p:nvSpPr>
            <p:cNvPr id="36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>
            <a:off x="2509444" y="4830502"/>
            <a:ext cx="506835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5186" y="3616611"/>
            <a:ext cx="5463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 smtClean="0">
                <a:solidFill>
                  <a:srgbClr val="E74825"/>
                </a:solidFill>
              </a:rPr>
              <a:t>С 29 ИЮНЯ 2022 года </a:t>
            </a:r>
            <a:r>
              <a:rPr lang="ru-RU" sz="1000" dirty="0">
                <a:solidFill>
                  <a:srgbClr val="623B2A"/>
                </a:solidFill>
              </a:rPr>
              <a:t>физическим лицам доступна </a:t>
            </a:r>
            <a:r>
              <a:rPr lang="ru-RU" sz="1000" b="1" dirty="0">
                <a:solidFill>
                  <a:srgbClr val="623B2A"/>
                </a:solidFill>
              </a:rPr>
              <a:t>услуга по регистрации права собственности на объекты недвижимости, находящиеся </a:t>
            </a:r>
            <a:r>
              <a:rPr lang="ru-RU" sz="1000" b="1" dirty="0" smtClean="0">
                <a:solidFill>
                  <a:srgbClr val="623B2A"/>
                </a:solidFill>
              </a:rPr>
              <a:t/>
            </a:r>
            <a:br>
              <a:rPr lang="ru-RU" sz="1000" b="1" dirty="0" smtClean="0">
                <a:solidFill>
                  <a:srgbClr val="623B2A"/>
                </a:solidFill>
              </a:rPr>
            </a:br>
            <a:r>
              <a:rPr lang="ru-RU" sz="1000" b="1" dirty="0" smtClean="0">
                <a:solidFill>
                  <a:srgbClr val="623B2A"/>
                </a:solidFill>
              </a:rPr>
              <a:t>за </a:t>
            </a:r>
            <a:r>
              <a:rPr lang="ru-RU" sz="1000" b="1" dirty="0">
                <a:solidFill>
                  <a:srgbClr val="623B2A"/>
                </a:solidFill>
              </a:rPr>
              <a:t>пределами столицы, в любом центре </a:t>
            </a:r>
            <a:r>
              <a:rPr lang="ru-RU" sz="1000" b="1" dirty="0" err="1">
                <a:solidFill>
                  <a:srgbClr val="623B2A"/>
                </a:solidFill>
              </a:rPr>
              <a:t>госуслуг</a:t>
            </a:r>
            <a:r>
              <a:rPr lang="ru-RU" sz="1000" b="1" dirty="0">
                <a:solidFill>
                  <a:srgbClr val="623B2A"/>
                </a:solidFill>
              </a:rPr>
              <a:t> Москвы. </a:t>
            </a:r>
            <a:r>
              <a:rPr lang="ru-RU" sz="1000" dirty="0">
                <a:solidFill>
                  <a:srgbClr val="623B2A"/>
                </a:solidFill>
              </a:rPr>
              <a:t>Услуга предоставляется по предварительной записи</a:t>
            </a:r>
            <a:r>
              <a:rPr lang="ru-RU" sz="1000" b="1" dirty="0">
                <a:solidFill>
                  <a:srgbClr val="623B2A"/>
                </a:solidFill>
              </a:rPr>
              <a:t>.</a:t>
            </a:r>
            <a:r>
              <a:rPr lang="ru-RU" sz="1000" dirty="0">
                <a:solidFill>
                  <a:srgbClr val="623B2A"/>
                </a:solidFill>
              </a:rPr>
              <a:t> </a:t>
            </a:r>
            <a:r>
              <a:rPr lang="ru-RU" sz="1000" dirty="0" smtClean="0">
                <a:solidFill>
                  <a:srgbClr val="623B2A"/>
                </a:solidFill>
              </a:rPr>
              <a:t>Юридическим лица услуга доступна в </a:t>
            </a:r>
            <a:r>
              <a:rPr lang="ru-RU" sz="1000" dirty="0">
                <a:solidFill>
                  <a:srgbClr val="623B2A"/>
                </a:solidFill>
              </a:rPr>
              <a:t>центре </a:t>
            </a:r>
            <a:r>
              <a:rPr lang="ru-RU" sz="1000" dirty="0" err="1">
                <a:solidFill>
                  <a:srgbClr val="623B2A"/>
                </a:solidFill>
              </a:rPr>
              <a:t>госуслуг</a:t>
            </a:r>
            <a:r>
              <a:rPr lang="ru-RU" sz="1000" dirty="0">
                <a:solidFill>
                  <a:srgbClr val="623B2A"/>
                </a:solidFill>
              </a:rPr>
              <a:t> для органов исполнительной власти города </a:t>
            </a:r>
            <a:r>
              <a:rPr lang="ru-RU" sz="1000" dirty="0" smtClean="0">
                <a:solidFill>
                  <a:srgbClr val="623B2A"/>
                </a:solidFill>
              </a:rPr>
              <a:t>Москвы.</a:t>
            </a:r>
            <a:endParaRPr lang="ru-RU" sz="1000" dirty="0">
              <a:solidFill>
                <a:srgbClr val="623B2A"/>
              </a:solidFill>
            </a:endParaRPr>
          </a:p>
        </p:txBody>
      </p:sp>
      <p:sp>
        <p:nvSpPr>
          <p:cNvPr id="22" name="Google Shape;218;p3"/>
          <p:cNvSpPr/>
          <p:nvPr/>
        </p:nvSpPr>
        <p:spPr>
          <a:xfrm>
            <a:off x="347693" y="630066"/>
            <a:ext cx="1584176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ЗАГС</a:t>
            </a:r>
          </a:p>
        </p:txBody>
      </p:sp>
      <p:sp>
        <p:nvSpPr>
          <p:cNvPr id="23" name="Google Shape;218;p3"/>
          <p:cNvSpPr/>
          <p:nvPr/>
        </p:nvSpPr>
        <p:spPr>
          <a:xfrm>
            <a:off x="345186" y="3320364"/>
            <a:ext cx="2256359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</a:t>
            </a:r>
            <a:r>
              <a:rPr lang="ru-RU" b="1" dirty="0" smtClean="0">
                <a:solidFill>
                  <a:schemeClr val="bg1"/>
                </a:solidFill>
              </a:rPr>
              <a:t>РОСРЕЕСТРА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_16x9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33149</TotalTime>
  <Words>1086</Words>
  <Application>Microsoft Office PowerPoint</Application>
  <PresentationFormat>Экран (16:9)</PresentationFormat>
  <Paragraphs>318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Титульный, заключительный слайд</vt:lpstr>
      <vt:lpstr>Тема_16x9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Video</dc:creator>
  <cp:lastModifiedBy>Тамара Валерьевна Робышева</cp:lastModifiedBy>
  <cp:revision>240</cp:revision>
  <cp:lastPrinted>2023-01-23T06:07:56Z</cp:lastPrinted>
  <dcterms:created xsi:type="dcterms:W3CDTF">2013-12-20T10:21:15Z</dcterms:created>
  <dcterms:modified xsi:type="dcterms:W3CDTF">2023-02-13T14:19:57Z</dcterms:modified>
</cp:coreProperties>
</file>